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8" r:id="rId1"/>
  </p:sldMasterIdLst>
  <p:notesMasterIdLst>
    <p:notesMasterId r:id="rId27"/>
  </p:notesMasterIdLst>
  <p:sldIdLst>
    <p:sldId id="256" r:id="rId2"/>
    <p:sldId id="262" r:id="rId3"/>
    <p:sldId id="263" r:id="rId4"/>
    <p:sldId id="270" r:id="rId5"/>
    <p:sldId id="271" r:id="rId6"/>
    <p:sldId id="272" r:id="rId7"/>
    <p:sldId id="264" r:id="rId8"/>
    <p:sldId id="273" r:id="rId9"/>
    <p:sldId id="274" r:id="rId10"/>
    <p:sldId id="275" r:id="rId11"/>
    <p:sldId id="265" r:id="rId12"/>
    <p:sldId id="276" r:id="rId13"/>
    <p:sldId id="266" r:id="rId14"/>
    <p:sldId id="278" r:id="rId15"/>
    <p:sldId id="277" r:id="rId16"/>
    <p:sldId id="279" r:id="rId17"/>
    <p:sldId id="280" r:id="rId18"/>
    <p:sldId id="281" r:id="rId19"/>
    <p:sldId id="284" r:id="rId20"/>
    <p:sldId id="282" r:id="rId21"/>
    <p:sldId id="283" r:id="rId22"/>
    <p:sldId id="267" r:id="rId23"/>
    <p:sldId id="268" r:id="rId24"/>
    <p:sldId id="269" r:id="rId25"/>
    <p:sldId id="259"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7E"/>
    <a:srgbClr val="81BDFF"/>
    <a:srgbClr val="5DD5FF"/>
    <a:srgbClr val="FF9933"/>
    <a:srgbClr val="9EFF29"/>
    <a:srgbClr val="003635"/>
    <a:srgbClr val="600000"/>
    <a:srgbClr val="FF8225"/>
    <a:srgbClr val="FF2549"/>
    <a:srgbClr val="FF0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19240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DE9E-8087-474C-9164-D6A5DFE6272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A3EA2E67-D2E7-EB4F-4DEF-06DA29FF726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C9E4B3-E4AB-FB54-4BBB-FAF95D82DA32}"/>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5" name="Footer Placeholder 4">
            <a:extLst>
              <a:ext uri="{FF2B5EF4-FFF2-40B4-BE49-F238E27FC236}">
                <a16:creationId xmlns:a16="http://schemas.microsoft.com/office/drawing/2014/main" id="{6F74F603-F892-7726-7BF6-07D6C50128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3E4178-6BC7-78D0-6C63-9893C9E899A5}"/>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5713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917B-324E-936F-FD02-16A849717F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A7E748-C33F-CC81-22FC-9D9D0ACC1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B7DFD0-D360-0549-24FA-D4BCBF784FD0}"/>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5" name="Footer Placeholder 4">
            <a:extLst>
              <a:ext uri="{FF2B5EF4-FFF2-40B4-BE49-F238E27FC236}">
                <a16:creationId xmlns:a16="http://schemas.microsoft.com/office/drawing/2014/main" id="{56D3012E-C345-1E81-8E20-D43A1A6F4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E8D00-E25B-6B87-C0A6-463CFDE1EB92}"/>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84203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6B605-9C2F-2EFE-50FC-31C78976CF6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6E807E-AE4A-026C-B82D-2E0D6AC665C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9E561A-7C60-5C49-8960-3ADD4775B919}"/>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5" name="Footer Placeholder 4">
            <a:extLst>
              <a:ext uri="{FF2B5EF4-FFF2-40B4-BE49-F238E27FC236}">
                <a16:creationId xmlns:a16="http://schemas.microsoft.com/office/drawing/2014/main" id="{57FA0DCF-3782-9BF4-05DE-799AB03B8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26CE4-F9F5-E705-A174-629902F8756F}"/>
              </a:ext>
            </a:extLst>
          </p:cNvPr>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727D2CD3-3AC4-E4D6-F58A-8C46C967B0D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95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E62-8C6E-2769-8E3B-4BB04A6C07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E46551-9A3A-5C40-6BF2-D8D0A808C5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1D0B47-BA1F-EED8-B28D-9CB57B2EE05A}"/>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5" name="Footer Placeholder 4">
            <a:extLst>
              <a:ext uri="{FF2B5EF4-FFF2-40B4-BE49-F238E27FC236}">
                <a16:creationId xmlns:a16="http://schemas.microsoft.com/office/drawing/2014/main" id="{70777091-33DB-7B65-4D4F-322144897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C89A5-C3B2-75A8-474B-DCCFD6AF3939}"/>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21799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04C6-FF4E-1B9B-5769-47FDBA320CC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63B6F0-33A2-4C58-42F2-8331285D481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123156-97AC-0064-96F2-2EC087075B54}"/>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5" name="Footer Placeholder 4">
            <a:extLst>
              <a:ext uri="{FF2B5EF4-FFF2-40B4-BE49-F238E27FC236}">
                <a16:creationId xmlns:a16="http://schemas.microsoft.com/office/drawing/2014/main" id="{63026DE1-21AE-5BDB-9181-CF595C973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AB837-F04C-08E8-433F-CBE9AF1C5773}"/>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7701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7B0F-F42A-0320-474A-370EA6F97B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19227A-C8A6-7ECA-0F6C-657D01F53EE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555FA3-7606-2751-F744-91983CC79C2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2DCE1A-A783-A11A-8391-2D415589D166}"/>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6" name="Footer Placeholder 5">
            <a:extLst>
              <a:ext uri="{FF2B5EF4-FFF2-40B4-BE49-F238E27FC236}">
                <a16:creationId xmlns:a16="http://schemas.microsoft.com/office/drawing/2014/main" id="{685EDAC6-4981-67AB-136D-08CA85111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1D441-D826-CCB0-1468-6D32654D71A1}"/>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1576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C707-CCBD-1837-4BA3-02CC230AB0C5}"/>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68C2F1-C6E5-B504-2ADD-CC28ECD3CBD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E7110-0E07-6C81-9DD4-D30313BE52F2}"/>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F2A400-32E1-B947-58BF-2734B42558C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EE33ED3-F1AF-A15F-A67D-0D62447E835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02A36A-AE76-4D70-2B63-83D1409D5BF7}"/>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8" name="Footer Placeholder 7">
            <a:extLst>
              <a:ext uri="{FF2B5EF4-FFF2-40B4-BE49-F238E27FC236}">
                <a16:creationId xmlns:a16="http://schemas.microsoft.com/office/drawing/2014/main" id="{8A3775AD-A5C0-9B5F-D054-93E8C3A39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60E07-9A3B-3A05-CB97-23237CA38606}"/>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6207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687C-D66E-DF7F-DCA2-418D37AF4F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EC7414-94E9-E11F-777A-29975436DAE4}"/>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4" name="Footer Placeholder 3">
            <a:extLst>
              <a:ext uri="{FF2B5EF4-FFF2-40B4-BE49-F238E27FC236}">
                <a16:creationId xmlns:a16="http://schemas.microsoft.com/office/drawing/2014/main" id="{BAFAC056-26D4-7E71-A2FE-35BD19B831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4CE1E-2EBD-10E3-0319-2A76AC02ED16}"/>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66155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1CE399-2893-47CA-6E0A-551055B263CA}"/>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3" name="Footer Placeholder 2">
            <a:extLst>
              <a:ext uri="{FF2B5EF4-FFF2-40B4-BE49-F238E27FC236}">
                <a16:creationId xmlns:a16="http://schemas.microsoft.com/office/drawing/2014/main" id="{5FE9FD43-E8B3-5EA1-5669-C7FD424DB9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3D5F6-1271-26E2-4103-2ED86AFDDC57}"/>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9158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ECC9-4DF2-027B-C07A-0269182A441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D1B2D4-6E7B-8AB8-7613-377B7F8EEB8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4DF87A-B23F-5EEB-8B80-AA44B3CBAFD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3D95E3-5A50-34A7-2A93-CCBB6F18A3E5}"/>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6" name="Footer Placeholder 5">
            <a:extLst>
              <a:ext uri="{FF2B5EF4-FFF2-40B4-BE49-F238E27FC236}">
                <a16:creationId xmlns:a16="http://schemas.microsoft.com/office/drawing/2014/main" id="{D5886965-139A-AAFD-2E60-53197094B3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1FA8D-ACC6-87DE-D411-94E2E6F53DB3}"/>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57397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2E6C-7ED5-4CBC-5DDB-4186FB9521D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EA72C87-3AC0-5391-2FB3-94AEB98E922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4BE7B1FA-3DE7-B318-46A3-CA2EEFD358C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33B0075-24ED-D2F1-06FB-BB9BED56AA29}"/>
              </a:ext>
            </a:extLst>
          </p:cNvPr>
          <p:cNvSpPr>
            <a:spLocks noGrp="1"/>
          </p:cNvSpPr>
          <p:nvPr>
            <p:ph type="dt" sz="half" idx="10"/>
          </p:nvPr>
        </p:nvSpPr>
        <p:spPr/>
        <p:txBody>
          <a:bodyPr/>
          <a:lstStyle/>
          <a:p>
            <a:fld id="{53074F12-AA26-4AC8-9962-C36BB8F32554}" type="datetimeFigureOut">
              <a:rPr lang="en-US" smtClean="0"/>
              <a:pPr/>
              <a:t>9/19/2024</a:t>
            </a:fld>
            <a:endParaRPr lang="en-US"/>
          </a:p>
        </p:txBody>
      </p:sp>
      <p:sp>
        <p:nvSpPr>
          <p:cNvPr id="6" name="Footer Placeholder 5">
            <a:extLst>
              <a:ext uri="{FF2B5EF4-FFF2-40B4-BE49-F238E27FC236}">
                <a16:creationId xmlns:a16="http://schemas.microsoft.com/office/drawing/2014/main" id="{8A941709-CC3C-A76C-6A9D-10D2B969A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507E3-6EE9-82BA-84CA-11FE25FC3A2F}"/>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1296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60183-9ECC-3A88-A414-B7FFE7532EB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323D0F-F44F-759D-D398-57452229A7A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74BED7-03DF-6FF9-50AE-50BABD66235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9/19/2024</a:t>
            </a:fld>
            <a:endParaRPr lang="en-US"/>
          </a:p>
        </p:txBody>
      </p:sp>
      <p:sp>
        <p:nvSpPr>
          <p:cNvPr id="5" name="Footer Placeholder 4">
            <a:extLst>
              <a:ext uri="{FF2B5EF4-FFF2-40B4-BE49-F238E27FC236}">
                <a16:creationId xmlns:a16="http://schemas.microsoft.com/office/drawing/2014/main" id="{540019A0-6518-12A0-4F31-2617C186359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B97AF3-054C-D388-A524-4F9ADA89B5B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730BCCCE-EE5E-210E-35FD-C287A0538FCE}"/>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7455726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bright="70000" contrast="-70000"/>
            <a:extLst>
              <a:ext uri="{BEBA8EAE-BF5A-486C-A8C5-ECC9F3942E4B}">
                <a14:imgProps xmlns:a14="http://schemas.microsoft.com/office/drawing/2010/main">
                  <a14:imgLayer r:embed="rId3">
                    <a14:imgEffect>
                      <a14:colorTemperature colorTemp="6400"/>
                    </a14:imgEffect>
                    <a14:imgEffect>
                      <a14:saturation sat="1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1054" y="1446622"/>
            <a:ext cx="8701433" cy="1428004"/>
          </a:xfrm>
          <a:noFill/>
        </p:spPr>
        <p:txBody>
          <a:bodyPr>
            <a:normAutofit/>
          </a:bodyPr>
          <a:lstStyle/>
          <a:p>
            <a:pPr algn="ctr"/>
            <a:r>
              <a:rPr lang="en-US" sz="2800" b="1" dirty="0">
                <a:solidFill>
                  <a:schemeClr val="accent2">
                    <a:lumMod val="75000"/>
                  </a:schemeClr>
                </a:solidFill>
              </a:rPr>
              <a:t>Title: Automated Sleep Stage Classification using Machine Intelligence Techniques: Physiological Signals, Sleep Data Presentation, and Models</a:t>
            </a:r>
            <a:r>
              <a:rPr lang="en-US" sz="1800" dirty="0">
                <a:solidFill>
                  <a:srgbClr val="00217E"/>
                </a:solidFill>
              </a:rPr>
              <a:t>		</a:t>
            </a:r>
            <a:endParaRPr lang="en-US" sz="2800" dirty="0">
              <a:solidFill>
                <a:srgbClr val="00217E"/>
              </a:solidFill>
            </a:endParaRPr>
          </a:p>
        </p:txBody>
      </p:sp>
      <p:sp>
        <p:nvSpPr>
          <p:cNvPr id="5" name="Subtitle 4">
            <a:extLst>
              <a:ext uri="{FF2B5EF4-FFF2-40B4-BE49-F238E27FC236}">
                <a16:creationId xmlns:a16="http://schemas.microsoft.com/office/drawing/2014/main" id="{8CA102D6-288B-422D-3AC9-F4D976AE79AA}"/>
              </a:ext>
            </a:extLst>
          </p:cNvPr>
          <p:cNvSpPr>
            <a:spLocks noGrp="1"/>
          </p:cNvSpPr>
          <p:nvPr>
            <p:ph type="subTitle" idx="1"/>
          </p:nvPr>
        </p:nvSpPr>
        <p:spPr>
          <a:xfrm>
            <a:off x="454746" y="3298340"/>
            <a:ext cx="8385716" cy="1766307"/>
          </a:xfrm>
        </p:spPr>
        <p:txBody>
          <a:bodyPr>
            <a:normAutofit/>
          </a:bodyPr>
          <a:lstStyle/>
          <a:p>
            <a:r>
              <a:rPr lang="en-IN" sz="2000" u="sng" dirty="0">
                <a:solidFill>
                  <a:srgbClr val="00217E"/>
                </a:solidFill>
              </a:rPr>
              <a:t>Authors:</a:t>
            </a:r>
          </a:p>
          <a:p>
            <a:pPr algn="l"/>
            <a:r>
              <a:rPr lang="en-IN" sz="2000" dirty="0">
                <a:solidFill>
                  <a:srgbClr val="00217E"/>
                </a:solidFill>
              </a:rPr>
              <a:t>Aman Patel, Om M. Patel, </a:t>
            </a:r>
            <a:r>
              <a:rPr lang="en-IN" sz="2000" dirty="0" err="1">
                <a:solidFill>
                  <a:srgbClr val="00217E"/>
                </a:solidFill>
              </a:rPr>
              <a:t>Visarth</a:t>
            </a:r>
            <a:r>
              <a:rPr lang="en-IN" sz="2000" dirty="0">
                <a:solidFill>
                  <a:srgbClr val="00217E"/>
                </a:solidFill>
              </a:rPr>
              <a:t> </a:t>
            </a:r>
            <a:r>
              <a:rPr lang="en-IN" sz="2000" dirty="0" err="1">
                <a:solidFill>
                  <a:srgbClr val="00217E"/>
                </a:solidFill>
              </a:rPr>
              <a:t>Dhorajiya</a:t>
            </a:r>
            <a:r>
              <a:rPr lang="en-IN" sz="2000" dirty="0">
                <a:solidFill>
                  <a:srgbClr val="00217E"/>
                </a:solidFill>
              </a:rPr>
              <a:t>, Santosh Kumar Satapathy</a:t>
            </a:r>
          </a:p>
          <a:p>
            <a:r>
              <a:rPr lang="en-IN" sz="2000" u="sng" dirty="0">
                <a:solidFill>
                  <a:srgbClr val="00217E"/>
                </a:solidFill>
              </a:rPr>
              <a:t>Presented by</a:t>
            </a:r>
            <a:r>
              <a:rPr lang="en-IN" sz="2000" dirty="0">
                <a:solidFill>
                  <a:srgbClr val="00217E"/>
                </a:solidFill>
              </a:rPr>
              <a:t>:</a:t>
            </a:r>
          </a:p>
          <a:p>
            <a:r>
              <a:rPr lang="en-IN" sz="2000" dirty="0">
                <a:solidFill>
                  <a:srgbClr val="00217E"/>
                </a:solidFill>
              </a:rPr>
              <a:t>Om M. Patel &amp; Aman Patel</a:t>
            </a:r>
          </a:p>
          <a:p>
            <a:pPr algn="l"/>
            <a:endParaRPr lang="en-IN" sz="2400" dirty="0">
              <a:solidFill>
                <a:srgbClr val="00217E"/>
              </a:solidFill>
            </a:endParaRPr>
          </a:p>
        </p:txBody>
      </p:sp>
      <p:sp>
        <p:nvSpPr>
          <p:cNvPr id="8" name="Title 1">
            <a:extLst>
              <a:ext uri="{FF2B5EF4-FFF2-40B4-BE49-F238E27FC236}">
                <a16:creationId xmlns:a16="http://schemas.microsoft.com/office/drawing/2014/main" id="{A67C58E8-0BBB-678B-87D6-6C657028F89D}"/>
              </a:ext>
            </a:extLst>
          </p:cNvPr>
          <p:cNvSpPr txBox="1">
            <a:spLocks/>
          </p:cNvSpPr>
          <p:nvPr/>
        </p:nvSpPr>
        <p:spPr>
          <a:xfrm>
            <a:off x="1100013" y="78853"/>
            <a:ext cx="6824787" cy="1622322"/>
          </a:xfrm>
          <a:prstGeom prst="rect">
            <a:avLst/>
          </a:prstGeom>
          <a:noFill/>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pPr algn="ctr"/>
            <a:r>
              <a:rPr lang="en-US" sz="2800" b="1" dirty="0">
                <a:solidFill>
                  <a:srgbClr val="00217E"/>
                </a:solidFill>
              </a:rPr>
              <a:t>3rd International Conference on Advances in</a:t>
            </a:r>
          </a:p>
          <a:p>
            <a:pPr algn="ctr"/>
            <a:r>
              <a:rPr lang="en-US" sz="2800" b="1" dirty="0">
                <a:solidFill>
                  <a:srgbClr val="00217E"/>
                </a:solidFill>
              </a:rPr>
              <a:t>Data-driven Computing and Intelligent Systems (ADCIS 2024)</a:t>
            </a:r>
          </a:p>
          <a:p>
            <a:pPr algn="ctr"/>
            <a:r>
              <a:rPr lang="en-IN" sz="2800" dirty="0">
                <a:solidFill>
                  <a:srgbClr val="00217E"/>
                </a:solidFill>
              </a:rPr>
              <a:t>September 20-21, 2024</a:t>
            </a:r>
            <a:endParaRPr lang="en-US" sz="2800" dirty="0">
              <a:solidFill>
                <a:srgbClr val="00217E"/>
              </a:solidFill>
            </a:endParaRPr>
          </a:p>
        </p:txBody>
      </p:sp>
      <p:sp>
        <p:nvSpPr>
          <p:cNvPr id="10" name="Subtitle 4">
            <a:extLst>
              <a:ext uri="{FF2B5EF4-FFF2-40B4-BE49-F238E27FC236}">
                <a16:creationId xmlns:a16="http://schemas.microsoft.com/office/drawing/2014/main" id="{51A1C8AC-0BF2-B481-1992-8001BBA36748}"/>
              </a:ext>
            </a:extLst>
          </p:cNvPr>
          <p:cNvSpPr txBox="1">
            <a:spLocks/>
          </p:cNvSpPr>
          <p:nvPr/>
        </p:nvSpPr>
        <p:spPr>
          <a:xfrm>
            <a:off x="3048000" y="2947499"/>
            <a:ext cx="3048000" cy="479643"/>
          </a:xfrm>
          <a:prstGeom prst="rect">
            <a:avLst/>
          </a:prstGeom>
        </p:spPr>
        <p:txBody>
          <a:bodyPr vert="horz" lIns="91440" tIns="45720" rIns="91440" bIns="45720" rtlCol="0">
            <a:normAutofit fontScale="47500" lnSpcReduction="20000"/>
          </a:bodyPr>
          <a:lstStyle>
            <a:lvl1pPr marL="0" indent="0" algn="r" defTabSz="914400" rtl="0" eaLnBrk="1" latinLnBrk="0" hangingPunct="1">
              <a:spcBef>
                <a:spcPct val="20000"/>
              </a:spcBef>
              <a:buFont typeface="Arial" pitchFamily="34" charset="0"/>
              <a:buNone/>
              <a:defRPr sz="2800" b="0" i="0" kern="1200">
                <a:solidFill>
                  <a:srgbClr val="00B0F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spcBef>
                <a:spcPts val="0"/>
              </a:spcBef>
            </a:pPr>
            <a:r>
              <a:rPr lang="en-IN" sz="3600" b="1" dirty="0">
                <a:solidFill>
                  <a:srgbClr val="00217E"/>
                </a:solidFill>
              </a:rPr>
              <a:t>Paper ID:209 </a:t>
            </a:r>
          </a:p>
          <a:p>
            <a:pPr algn="l">
              <a:spcBef>
                <a:spcPts val="0"/>
              </a:spcBef>
            </a:pPr>
            <a:r>
              <a:rPr lang="en-IN" sz="2000" dirty="0">
                <a:solidFill>
                  <a:srgbClr val="00217E"/>
                </a:solidFill>
              </a:rPr>
              <a:t> </a:t>
            </a:r>
            <a:r>
              <a:rPr lang="en-IN" sz="2400" dirty="0">
                <a:solidFill>
                  <a:srgbClr val="00217E"/>
                </a:solidFill>
              </a:rPr>
              <a:t>	</a:t>
            </a:r>
          </a:p>
          <a:p>
            <a:endParaRPr lang="en-IN" sz="2400" dirty="0">
              <a:solidFill>
                <a:srgbClr val="00217E"/>
              </a:solidFill>
            </a:endParaRPr>
          </a:p>
          <a:p>
            <a:endParaRPr lang="en-IN" sz="2400" dirty="0">
              <a:solidFill>
                <a:srgbClr val="00217E"/>
              </a:solidFill>
            </a:endParaRPr>
          </a:p>
        </p:txBody>
      </p:sp>
      <p:pic>
        <p:nvPicPr>
          <p:cNvPr id="3" name="Picture 2">
            <a:extLst>
              <a:ext uri="{FF2B5EF4-FFF2-40B4-BE49-F238E27FC236}">
                <a16:creationId xmlns:a16="http://schemas.microsoft.com/office/drawing/2014/main" id="{FD5AE569-0D78-B812-858A-0AA8C7100BD4}"/>
              </a:ext>
            </a:extLst>
          </p:cNvPr>
          <p:cNvPicPr>
            <a:picLocks noChangeAspect="1"/>
          </p:cNvPicPr>
          <p:nvPr/>
        </p:nvPicPr>
        <p:blipFill>
          <a:blip r:embed="rId4"/>
          <a:stretch>
            <a:fillRect/>
          </a:stretch>
        </p:blipFill>
        <p:spPr>
          <a:xfrm>
            <a:off x="32263" y="34300"/>
            <a:ext cx="1531433" cy="1666875"/>
          </a:xfrm>
          <a:prstGeom prst="rect">
            <a:avLst/>
          </a:prstGeom>
        </p:spPr>
      </p:pic>
      <p:pic>
        <p:nvPicPr>
          <p:cNvPr id="4" name="Picture 3">
            <a:extLst>
              <a:ext uri="{FF2B5EF4-FFF2-40B4-BE49-F238E27FC236}">
                <a16:creationId xmlns:a16="http://schemas.microsoft.com/office/drawing/2014/main" id="{90CF56DB-EDEF-0179-599F-BFEFFC4F2378}"/>
              </a:ext>
            </a:extLst>
          </p:cNvPr>
          <p:cNvPicPr>
            <a:picLocks noChangeAspect="1"/>
          </p:cNvPicPr>
          <p:nvPr/>
        </p:nvPicPr>
        <p:blipFill>
          <a:blip r:embed="rId5"/>
          <a:stretch>
            <a:fillRect/>
          </a:stretch>
        </p:blipFill>
        <p:spPr>
          <a:xfrm>
            <a:off x="7899971" y="-61682"/>
            <a:ext cx="1211766" cy="1595080"/>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RELATED WORKS</a:t>
            </a:r>
          </a:p>
        </p:txBody>
      </p:sp>
      <p:pic>
        <p:nvPicPr>
          <p:cNvPr id="8" name="Content Placeholder 4">
            <a:extLst>
              <a:ext uri="{FF2B5EF4-FFF2-40B4-BE49-F238E27FC236}">
                <a16:creationId xmlns:a16="http://schemas.microsoft.com/office/drawing/2014/main" id="{C41E47F0-E646-B093-40E6-DF44D31C90EA}"/>
              </a:ext>
            </a:extLst>
          </p:cNvPr>
          <p:cNvPicPr>
            <a:picLocks noGrp="1" noChangeAspect="1"/>
          </p:cNvPicPr>
          <p:nvPr>
            <p:ph idx="1"/>
          </p:nvPr>
        </p:nvPicPr>
        <p:blipFill>
          <a:blip r:embed="rId3"/>
          <a:stretch>
            <a:fillRect/>
          </a:stretch>
        </p:blipFill>
        <p:spPr>
          <a:xfrm>
            <a:off x="631902" y="977127"/>
            <a:ext cx="7790985" cy="3803466"/>
          </a:xfrm>
        </p:spPr>
      </p:pic>
    </p:spTree>
    <p:extLst>
      <p:ext uri="{BB962C8B-B14F-4D97-AF65-F5344CB8AC3E}">
        <p14:creationId xmlns:p14="http://schemas.microsoft.com/office/powerpoint/2010/main" val="2551214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INFERENCE FROM LITERATURE SURVEY</a:t>
            </a:r>
          </a:p>
        </p:txBody>
      </p:sp>
      <p:sp>
        <p:nvSpPr>
          <p:cNvPr id="9" name="TextBox 8">
            <a:extLst>
              <a:ext uri="{FF2B5EF4-FFF2-40B4-BE49-F238E27FC236}">
                <a16:creationId xmlns:a16="http://schemas.microsoft.com/office/drawing/2014/main" id="{DBF0766A-CBC0-6B77-F933-C61105B1D559}"/>
              </a:ext>
            </a:extLst>
          </p:cNvPr>
          <p:cNvSpPr txBox="1"/>
          <p:nvPr/>
        </p:nvSpPr>
        <p:spPr>
          <a:xfrm>
            <a:off x="0" y="1101138"/>
            <a:ext cx="8593873" cy="3134512"/>
          </a:xfrm>
          <a:prstGeom prst="rect">
            <a:avLst/>
          </a:prstGeom>
          <a:noFill/>
        </p:spPr>
        <p:txBody>
          <a:bodyPr wrap="square">
            <a:spAutoFit/>
          </a:bodyPr>
          <a:lstStyle/>
          <a:p>
            <a:pPr marL="685800" marR="0" lvl="2" indent="-28575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There is a lack of a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generalized model</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less labelled data</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low sleep staging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classification performance.</a:t>
            </a:r>
          </a:p>
          <a:p>
            <a:pPr marL="685800" marR="0" lvl="2" indent="-28575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In most of the survey, the ML methods are designed with certain number of factors to classifying the stages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without analysis the characteristics of the individual sleep stages</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a:t>
            </a:r>
          </a:p>
          <a:p>
            <a:pPr marL="685800" marR="0" lvl="2" indent="-28575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Most of the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classification algorithms are not adjust with the traditional features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while dealing with sleep data of the subjects affected with multi-neurophysiological disorders.</a:t>
            </a:r>
          </a:p>
          <a:p>
            <a:pPr marL="685800" marR="0" lvl="2" indent="-28575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Some of the individual ML algorithms are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not properly performed for multi-class sleep stages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(Five-Class).</a:t>
            </a:r>
          </a:p>
          <a:p>
            <a:pPr marL="685800" marR="0" lvl="2" indent="-28575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Some of the classification algorithms are not correctly identify the changes sleep characteristics in the different stages of sleep due to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improper feature combinations</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a:t>
            </a:r>
          </a:p>
        </p:txBody>
      </p:sp>
    </p:spTree>
    <p:extLst>
      <p:ext uri="{BB962C8B-B14F-4D97-AF65-F5344CB8AC3E}">
        <p14:creationId xmlns:p14="http://schemas.microsoft.com/office/powerpoint/2010/main" val="357057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318" y="128474"/>
            <a:ext cx="8593873" cy="763526"/>
          </a:xfrm>
        </p:spPr>
        <p:txBody>
          <a:bodyPr>
            <a:normAutofit/>
          </a:bodyPr>
          <a:lstStyle/>
          <a:p>
            <a:r>
              <a:rPr lang="en-US" dirty="0">
                <a:solidFill>
                  <a:srgbClr val="00217E"/>
                </a:solidFill>
              </a:rPr>
              <a:t>RESEARCH QUESTIONS FROM SURVEY</a:t>
            </a:r>
          </a:p>
        </p:txBody>
      </p:sp>
      <p:sp>
        <p:nvSpPr>
          <p:cNvPr id="6" name="TextBox 5">
            <a:extLst>
              <a:ext uri="{FF2B5EF4-FFF2-40B4-BE49-F238E27FC236}">
                <a16:creationId xmlns:a16="http://schemas.microsoft.com/office/drawing/2014/main" id="{F6A6F02C-37CC-5391-3B90-B8107FBD7DCA}"/>
              </a:ext>
            </a:extLst>
          </p:cNvPr>
          <p:cNvSpPr txBox="1"/>
          <p:nvPr/>
        </p:nvSpPr>
        <p:spPr>
          <a:xfrm>
            <a:off x="262270" y="1139478"/>
            <a:ext cx="8435162" cy="3457678"/>
          </a:xfrm>
          <a:prstGeom prst="rect">
            <a:avLst/>
          </a:prstGeom>
          <a:noFill/>
        </p:spPr>
        <p:txBody>
          <a:bodyPr wrap="square">
            <a:spAutoFit/>
          </a:bodyPr>
          <a:lstStyle/>
          <a:p>
            <a:pPr marL="742950" marR="0" lvl="2" indent="-34290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Which of the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PSG signals are the most efficient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in the detection of the different sleep stages?</a:t>
            </a:r>
          </a:p>
          <a:p>
            <a:pPr marL="742950" marR="0" lvl="2" indent="-34290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Which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feature extraction parameters from the PSG signals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are most suitable to distinguish and characterize various sleep stages?</a:t>
            </a:r>
          </a:p>
          <a:p>
            <a:pPr marL="742950" marR="0" lvl="2" indent="-34290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Are there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significant differences in the PSG signals characterizing healthy subjects and patients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with various sleep related disorders?</a:t>
            </a:r>
          </a:p>
          <a:p>
            <a:pPr marL="742950" marR="0" lvl="2" indent="-34290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What is the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best set of input signals and features for identifying the irregularities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happened during sleep?</a:t>
            </a:r>
          </a:p>
          <a:p>
            <a:pPr marL="742950" marR="0" lvl="2" indent="-342900" algn="just" defTabSz="914400" rtl="0" eaLnBrk="1" fontAlgn="base" latinLnBrk="0" hangingPunct="1">
              <a:lnSpc>
                <a:spcPct val="150000"/>
              </a:lnSpc>
              <a:spcBef>
                <a:spcPct val="20000"/>
              </a:spcBef>
              <a:spcAft>
                <a:spcPct val="0"/>
              </a:spcAft>
              <a:buClr>
                <a:srgbClr val="4F868E"/>
              </a:buClr>
              <a:buSzPct val="110000"/>
              <a:buFont typeface="Wingdings" panose="05000000000000000000" pitchFamily="2" charset="2"/>
              <a:buChar char="v"/>
              <a:tabLst/>
              <a:defRPr/>
            </a:pP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Can the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new AASM staging definitions </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be used with an automated process to </a:t>
            </a:r>
            <a:r>
              <a:rPr kumimoji="0" lang="en-US" sz="1400" b="1" i="0" u="none" strike="noStrike" kern="0" cap="none" spc="0" normalizeH="0" baseline="0" noProof="0" dirty="0">
                <a:ln>
                  <a:noFill/>
                </a:ln>
                <a:solidFill>
                  <a:srgbClr val="C00000"/>
                </a:solidFill>
                <a:effectLst/>
                <a:uLnTx/>
                <a:uFillTx/>
                <a:latin typeface="Times New Roman" pitchFamily="18" charset="0"/>
                <a:cs typeface="Times New Roman" pitchFamily="18" charset="0"/>
              </a:rPr>
              <a:t>correctly identify the sleep stages</a:t>
            </a:r>
            <a:r>
              <a:rPr kumimoji="0" lang="en-US" sz="1400" b="0" i="0" u="none" strike="noStrike" kern="0" cap="none" spc="0" normalizeH="0" baseline="0" noProof="0" dirty="0">
                <a:ln>
                  <a:noFill/>
                </a:ln>
                <a:solidFill>
                  <a:srgbClr val="000000"/>
                </a:solidFill>
                <a:effectLst/>
                <a:uLnTx/>
                <a:uFillTx/>
                <a:latin typeface="Times New Roman" pitchFamily="18" charset="0"/>
                <a:cs typeface="Times New Roman" pitchFamily="18" charset="0"/>
              </a:rPr>
              <a:t>?</a:t>
            </a:r>
          </a:p>
          <a:p>
            <a:pPr marL="742950" lvl="2" indent="-342900" algn="just" fontAlgn="base">
              <a:lnSpc>
                <a:spcPct val="150000"/>
              </a:lnSpc>
            </a:pPr>
            <a:endParaRPr lang="en-US" sz="1400" kern="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17622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41312920-7DD1-E756-9151-F5E472904D7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15924" y="1414752"/>
            <a:ext cx="7089585" cy="3121427"/>
          </a:xfrm>
          <a:prstGeom prst="rect">
            <a:avLst/>
          </a:prstGeom>
          <a:noFill/>
          <a:ln>
            <a:noFill/>
          </a:ln>
        </p:spPr>
      </p:pic>
      <p:sp>
        <p:nvSpPr>
          <p:cNvPr id="7" name="TextBox 6">
            <a:extLst>
              <a:ext uri="{FF2B5EF4-FFF2-40B4-BE49-F238E27FC236}">
                <a16:creationId xmlns:a16="http://schemas.microsoft.com/office/drawing/2014/main" id="{2FC4C4A3-9772-0766-82DC-27662FF05718}"/>
              </a:ext>
            </a:extLst>
          </p:cNvPr>
          <p:cNvSpPr txBox="1"/>
          <p:nvPr/>
        </p:nvSpPr>
        <p:spPr>
          <a:xfrm>
            <a:off x="304800" y="237989"/>
            <a:ext cx="7334693" cy="369332"/>
          </a:xfrm>
          <a:prstGeom prst="rect">
            <a:avLst/>
          </a:prstGeom>
          <a:noFill/>
        </p:spPr>
        <p:txBody>
          <a:bodyPr wrap="square">
            <a:spAutoFit/>
          </a:bodyPr>
          <a:lstStyle/>
          <a:p>
            <a:pPr algn="ctr"/>
            <a:r>
              <a:rPr lang="en-GB" dirty="0">
                <a:solidFill>
                  <a:srgbClr val="FF0000"/>
                </a:solidFill>
              </a:rPr>
              <a:t>An Overview Of Sleep Staging Classification System</a:t>
            </a:r>
            <a:endParaRPr lang="en-IN" dirty="0">
              <a:solidFill>
                <a:srgbClr val="FF0000"/>
              </a:solidFill>
            </a:endParaRPr>
          </a:p>
        </p:txBody>
      </p:sp>
    </p:spTree>
    <p:extLst>
      <p:ext uri="{BB962C8B-B14F-4D97-AF65-F5344CB8AC3E}">
        <p14:creationId xmlns:p14="http://schemas.microsoft.com/office/powerpoint/2010/main" val="249929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543B72-6CAA-5FDA-47BA-BAB3C3C77678}"/>
              </a:ext>
            </a:extLst>
          </p:cNvPr>
          <p:cNvPicPr>
            <a:picLocks noChangeAspect="1"/>
          </p:cNvPicPr>
          <p:nvPr/>
        </p:nvPicPr>
        <p:blipFill>
          <a:blip r:embed="rId3"/>
          <a:stretch>
            <a:fillRect/>
          </a:stretch>
        </p:blipFill>
        <p:spPr>
          <a:xfrm>
            <a:off x="328169" y="434677"/>
            <a:ext cx="7367556" cy="4502832"/>
          </a:xfrm>
          <a:prstGeom prst="rect">
            <a:avLst/>
          </a:prstGeom>
        </p:spPr>
      </p:pic>
      <p:sp>
        <p:nvSpPr>
          <p:cNvPr id="5" name="TextBox 4">
            <a:extLst>
              <a:ext uri="{FF2B5EF4-FFF2-40B4-BE49-F238E27FC236}">
                <a16:creationId xmlns:a16="http://schemas.microsoft.com/office/drawing/2014/main" id="{CE7B7261-642F-A09B-7D4A-B8E311C2CDCC}"/>
              </a:ext>
            </a:extLst>
          </p:cNvPr>
          <p:cNvSpPr txBox="1"/>
          <p:nvPr/>
        </p:nvSpPr>
        <p:spPr>
          <a:xfrm>
            <a:off x="127591" y="65345"/>
            <a:ext cx="7334693" cy="369332"/>
          </a:xfrm>
          <a:prstGeom prst="rect">
            <a:avLst/>
          </a:prstGeom>
          <a:noFill/>
        </p:spPr>
        <p:txBody>
          <a:bodyPr wrap="square">
            <a:spAutoFit/>
          </a:bodyPr>
          <a:lstStyle/>
          <a:p>
            <a:pPr algn="ctr"/>
            <a:r>
              <a:rPr lang="en-GB" dirty="0">
                <a:solidFill>
                  <a:srgbClr val="FF0000"/>
                </a:solidFill>
              </a:rPr>
              <a:t>An Overview of Channels for Sleep Staging Classification System</a:t>
            </a:r>
            <a:endParaRPr lang="en-IN" dirty="0">
              <a:solidFill>
                <a:srgbClr val="FF0000"/>
              </a:solidFill>
            </a:endParaRPr>
          </a:p>
        </p:txBody>
      </p:sp>
    </p:spTree>
    <p:extLst>
      <p:ext uri="{BB962C8B-B14F-4D97-AF65-F5344CB8AC3E}">
        <p14:creationId xmlns:p14="http://schemas.microsoft.com/office/powerpoint/2010/main" val="2237807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08EA187E-2566-39FD-F203-EDE7CD759C7B}"/>
              </a:ext>
            </a:extLst>
          </p:cNvPr>
          <p:cNvGraphicFramePr>
            <a:graphicFrameLocks noGrp="1"/>
          </p:cNvGraphicFramePr>
          <p:nvPr>
            <p:ph idx="1"/>
            <p:extLst>
              <p:ext uri="{D42A27DB-BD31-4B8C-83A1-F6EECF244321}">
                <p14:modId xmlns:p14="http://schemas.microsoft.com/office/powerpoint/2010/main" val="2318420068"/>
              </p:ext>
            </p:extLst>
          </p:nvPr>
        </p:nvGraphicFramePr>
        <p:xfrm>
          <a:off x="177210" y="1090211"/>
          <a:ext cx="8286305" cy="3843289"/>
        </p:xfrm>
        <a:graphic>
          <a:graphicData uri="http://schemas.openxmlformats.org/drawingml/2006/table">
            <a:tbl>
              <a:tblPr firstRow="1" firstCol="1" bandRow="1">
                <a:tableStyleId>{5C22544A-7EE6-4342-B048-85BDC9FD1C3A}</a:tableStyleId>
              </a:tblPr>
              <a:tblGrid>
                <a:gridCol w="3758283">
                  <a:extLst>
                    <a:ext uri="{9D8B030D-6E8A-4147-A177-3AD203B41FA5}">
                      <a16:colId xmlns:a16="http://schemas.microsoft.com/office/drawing/2014/main" val="160860653"/>
                    </a:ext>
                  </a:extLst>
                </a:gridCol>
                <a:gridCol w="4528022">
                  <a:extLst>
                    <a:ext uri="{9D8B030D-6E8A-4147-A177-3AD203B41FA5}">
                      <a16:colId xmlns:a16="http://schemas.microsoft.com/office/drawing/2014/main" val="814980178"/>
                    </a:ext>
                  </a:extLst>
                </a:gridCol>
              </a:tblGrid>
              <a:tr h="137407">
                <a:tc>
                  <a:txBody>
                    <a:bodyPr/>
                    <a:lstStyle/>
                    <a:p>
                      <a:pPr marL="0" algn="l" defTabSz="685800" rtl="0" eaLnBrk="1" latinLnBrk="0" hangingPunct="1">
                        <a:lnSpc>
                          <a:spcPct val="100000"/>
                        </a:lnSpc>
                        <a:spcAft>
                          <a:spcPts val="1000"/>
                        </a:spcAft>
                      </a:pPr>
                      <a:r>
                        <a:rPr lang="en-GB" sz="800" kern="1200" dirty="0">
                          <a:solidFill>
                            <a:schemeClr val="bg1"/>
                          </a:solidFill>
                          <a:effectLst/>
                          <a:latin typeface="+mn-lt"/>
                          <a:ea typeface="+mn-ea"/>
                          <a:cs typeface="+mn-cs"/>
                        </a:rPr>
                        <a:t>Feature Domains</a:t>
                      </a:r>
                      <a:endParaRPr lang="en-IN" sz="800" kern="1200" dirty="0">
                        <a:solidFill>
                          <a:schemeClr val="bg1"/>
                        </a:solidFill>
                        <a:effectLst/>
                        <a:latin typeface="+mn-lt"/>
                        <a:ea typeface="+mn-ea"/>
                        <a:cs typeface="+mn-cs"/>
                      </a:endParaRPr>
                    </a:p>
                  </a:txBody>
                  <a:tcPr marL="28424" marR="28424" marT="0" marB="0" anchor="ctr"/>
                </a:tc>
                <a:tc>
                  <a:txBody>
                    <a:bodyPr/>
                    <a:lstStyle/>
                    <a:p>
                      <a:pPr>
                        <a:lnSpc>
                          <a:spcPct val="100000"/>
                        </a:lnSpc>
                        <a:spcAft>
                          <a:spcPts val="1000"/>
                        </a:spcAft>
                      </a:pPr>
                      <a:r>
                        <a:rPr lang="en-GB" sz="800" b="1" kern="1200">
                          <a:solidFill>
                            <a:schemeClr val="bg1"/>
                          </a:solidFill>
                          <a:effectLst/>
                          <a:latin typeface="+mn-lt"/>
                          <a:ea typeface="+mn-ea"/>
                          <a:cs typeface="+mn-cs"/>
                        </a:rPr>
                        <a:t>Extracted Features</a:t>
                      </a:r>
                      <a:endParaRPr lang="en-IN" sz="800" b="1" kern="1200">
                        <a:solidFill>
                          <a:schemeClr val="bg1"/>
                        </a:solidFill>
                        <a:effectLst/>
                        <a:latin typeface="+mn-lt"/>
                        <a:ea typeface="+mn-ea"/>
                        <a:cs typeface="+mn-cs"/>
                      </a:endParaRPr>
                    </a:p>
                  </a:txBody>
                  <a:tcPr marL="28424" marR="28424" marT="0" marB="0" anchor="ctr"/>
                </a:tc>
                <a:extLst>
                  <a:ext uri="{0D108BD9-81ED-4DB2-BD59-A6C34878D82A}">
                    <a16:rowId xmlns:a16="http://schemas.microsoft.com/office/drawing/2014/main" val="1147882879"/>
                  </a:ext>
                </a:extLst>
              </a:tr>
              <a:tr h="137407">
                <a:tc rowSpan="8">
                  <a:txBody>
                    <a:bodyPr/>
                    <a:lstStyle/>
                    <a:p>
                      <a:pPr marL="0" algn="l" defTabSz="685800" rtl="0" eaLnBrk="1" latinLnBrk="0" hangingPunct="1">
                        <a:lnSpc>
                          <a:spcPct val="100000"/>
                        </a:lnSpc>
                        <a:spcAft>
                          <a:spcPts val="1000"/>
                        </a:spcAft>
                      </a:pPr>
                      <a:r>
                        <a:rPr lang="en-GB" sz="800" b="1" kern="1200" dirty="0">
                          <a:solidFill>
                            <a:schemeClr val="bg1"/>
                          </a:solidFill>
                          <a:effectLst/>
                          <a:latin typeface="+mn-lt"/>
                          <a:ea typeface="+mn-ea"/>
                          <a:cs typeface="+mn-cs"/>
                        </a:rPr>
                        <a:t>Time-domain</a:t>
                      </a:r>
                      <a:r>
                        <a:rPr lang="en-GB" sz="800" kern="1200" dirty="0">
                          <a:solidFill>
                            <a:schemeClr val="bg1"/>
                          </a:solidFill>
                          <a:effectLst/>
                          <a:latin typeface="+mn-lt"/>
                          <a:ea typeface="+mn-ea"/>
                          <a:cs typeface="+mn-cs"/>
                        </a:rPr>
                        <a:t> </a:t>
                      </a:r>
                      <a:endParaRPr lang="en-IN" sz="800" kern="1200" dirty="0">
                        <a:solidFill>
                          <a:schemeClr val="bg1"/>
                        </a:solidFill>
                        <a:effectLst/>
                        <a:latin typeface="+mn-lt"/>
                        <a:ea typeface="+mn-ea"/>
                        <a:cs typeface="+mn-cs"/>
                      </a:endParaRPr>
                    </a:p>
                  </a:txBody>
                  <a:tcPr marL="28424" marR="28424" marT="0" marB="0" anchor="ctr"/>
                </a:tc>
                <a:tc>
                  <a:txBody>
                    <a:bodyPr/>
                    <a:lstStyle/>
                    <a:p>
                      <a:pPr>
                        <a:lnSpc>
                          <a:spcPct val="100000"/>
                        </a:lnSpc>
                        <a:spcAft>
                          <a:spcPts val="1000"/>
                        </a:spcAft>
                      </a:pPr>
                      <a:r>
                        <a:rPr lang="en-GB" sz="800" dirty="0">
                          <a:effectLst/>
                        </a:rPr>
                        <a:t>Statistical features</a:t>
                      </a:r>
                      <a:endParaRPr lang="en-IN" sz="800" dirty="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4151922462"/>
                  </a:ext>
                </a:extLst>
              </a:tr>
              <a:tr h="137407">
                <a:tc vMerge="1">
                  <a:txBody>
                    <a:bodyPr/>
                    <a:lstStyle/>
                    <a:p>
                      <a:endParaRPr lang="en-IN"/>
                    </a:p>
                  </a:txBody>
                  <a:tcPr/>
                </a:tc>
                <a:tc>
                  <a:txBody>
                    <a:bodyPr/>
                    <a:lstStyle/>
                    <a:p>
                      <a:pPr>
                        <a:lnSpc>
                          <a:spcPct val="100000"/>
                        </a:lnSpc>
                        <a:spcAft>
                          <a:spcPts val="1000"/>
                        </a:spcAft>
                      </a:pPr>
                      <a:r>
                        <a:rPr lang="en-GB" sz="800" dirty="0">
                          <a:effectLst/>
                        </a:rPr>
                        <a:t>Zero crossing rate</a:t>
                      </a:r>
                      <a:endParaRPr lang="en-IN" sz="800" dirty="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587573153"/>
                  </a:ext>
                </a:extLst>
              </a:tr>
              <a:tr h="137407">
                <a:tc vMerge="1">
                  <a:txBody>
                    <a:bodyPr/>
                    <a:lstStyle/>
                    <a:p>
                      <a:endParaRPr lang="en-IN"/>
                    </a:p>
                  </a:txBody>
                  <a:tcPr/>
                </a:tc>
                <a:tc>
                  <a:txBody>
                    <a:bodyPr/>
                    <a:lstStyle/>
                    <a:p>
                      <a:pPr>
                        <a:lnSpc>
                          <a:spcPct val="100000"/>
                        </a:lnSpc>
                        <a:spcAft>
                          <a:spcPts val="1000"/>
                        </a:spcAft>
                      </a:pPr>
                      <a:r>
                        <a:rPr lang="en-GB" sz="800" dirty="0">
                          <a:effectLst/>
                        </a:rPr>
                        <a:t>Hjorth parameters</a:t>
                      </a:r>
                      <a:endParaRPr lang="en-IN" sz="800" dirty="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4208924140"/>
                  </a:ext>
                </a:extLst>
              </a:tr>
              <a:tr h="137407">
                <a:tc vMerge="1">
                  <a:txBody>
                    <a:bodyPr/>
                    <a:lstStyle/>
                    <a:p>
                      <a:endParaRPr lang="en-IN"/>
                    </a:p>
                  </a:txBody>
                  <a:tcPr/>
                </a:tc>
                <a:tc>
                  <a:txBody>
                    <a:bodyPr/>
                    <a:lstStyle/>
                    <a:p>
                      <a:pPr>
                        <a:lnSpc>
                          <a:spcPct val="100000"/>
                        </a:lnSpc>
                        <a:spcAft>
                          <a:spcPts val="1000"/>
                        </a:spcAft>
                      </a:pPr>
                      <a:r>
                        <a:rPr lang="en-GB" sz="800" dirty="0">
                          <a:effectLst/>
                        </a:rPr>
                        <a:t>Mutual information</a:t>
                      </a:r>
                      <a:endParaRPr lang="en-IN" sz="800" dirty="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183800809"/>
                  </a:ext>
                </a:extLst>
              </a:tr>
              <a:tr h="137407">
                <a:tc vMerge="1">
                  <a:txBody>
                    <a:bodyPr/>
                    <a:lstStyle/>
                    <a:p>
                      <a:endParaRPr lang="en-IN"/>
                    </a:p>
                  </a:txBody>
                  <a:tcPr/>
                </a:tc>
                <a:tc>
                  <a:txBody>
                    <a:bodyPr/>
                    <a:lstStyle/>
                    <a:p>
                      <a:pPr>
                        <a:lnSpc>
                          <a:spcPct val="100000"/>
                        </a:lnSpc>
                        <a:spcAft>
                          <a:spcPts val="1000"/>
                        </a:spcAft>
                      </a:pPr>
                      <a:r>
                        <a:rPr lang="en-GB" sz="800">
                          <a:effectLst/>
                        </a:rPr>
                        <a:t>Shannon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3285272166"/>
                  </a:ext>
                </a:extLst>
              </a:tr>
              <a:tr h="137407">
                <a:tc vMerge="1">
                  <a:txBody>
                    <a:bodyPr/>
                    <a:lstStyle/>
                    <a:p>
                      <a:endParaRPr lang="en-IN"/>
                    </a:p>
                  </a:txBody>
                  <a:tcPr/>
                </a:tc>
                <a:tc>
                  <a:txBody>
                    <a:bodyPr/>
                    <a:lstStyle/>
                    <a:p>
                      <a:pPr>
                        <a:lnSpc>
                          <a:spcPct val="100000"/>
                        </a:lnSpc>
                        <a:spcAft>
                          <a:spcPts val="1000"/>
                        </a:spcAft>
                      </a:pPr>
                      <a:r>
                        <a:rPr lang="en-GB" sz="800">
                          <a:effectLst/>
                        </a:rPr>
                        <a:t>Renyi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460366543"/>
                  </a:ext>
                </a:extLst>
              </a:tr>
              <a:tr h="137407">
                <a:tc vMerge="1">
                  <a:txBody>
                    <a:bodyPr/>
                    <a:lstStyle/>
                    <a:p>
                      <a:endParaRPr lang="en-IN"/>
                    </a:p>
                  </a:txBody>
                  <a:tcPr/>
                </a:tc>
                <a:tc>
                  <a:txBody>
                    <a:bodyPr/>
                    <a:lstStyle/>
                    <a:p>
                      <a:pPr>
                        <a:lnSpc>
                          <a:spcPct val="100000"/>
                        </a:lnSpc>
                        <a:spcAft>
                          <a:spcPts val="1000"/>
                        </a:spcAft>
                      </a:pPr>
                      <a:r>
                        <a:rPr lang="en-GB" sz="800">
                          <a:effectLst/>
                        </a:rPr>
                        <a:t>Tsallis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032488376"/>
                  </a:ext>
                </a:extLst>
              </a:tr>
              <a:tr h="170732">
                <a:tc vMerge="1">
                  <a:txBody>
                    <a:bodyPr/>
                    <a:lstStyle/>
                    <a:p>
                      <a:endParaRPr lang="en-IN"/>
                    </a:p>
                  </a:txBody>
                  <a:tcPr/>
                </a:tc>
                <a:tc>
                  <a:txBody>
                    <a:bodyPr/>
                    <a:lstStyle/>
                    <a:p>
                      <a:pPr>
                        <a:lnSpc>
                          <a:spcPct val="100000"/>
                        </a:lnSpc>
                        <a:spcAft>
                          <a:spcPts val="1000"/>
                        </a:spcAft>
                      </a:pPr>
                      <a:r>
                        <a:rPr lang="en-GB" sz="800">
                          <a:effectLst/>
                        </a:rPr>
                        <a:t>Detrended fluctuation analysis</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823682500"/>
                  </a:ext>
                </a:extLst>
              </a:tr>
              <a:tr h="137407">
                <a:tc rowSpan="6">
                  <a:txBody>
                    <a:bodyPr/>
                    <a:lstStyle/>
                    <a:p>
                      <a:pPr marL="0" algn="l" defTabSz="685800" rtl="0" eaLnBrk="1" latinLnBrk="0" hangingPunct="1">
                        <a:lnSpc>
                          <a:spcPct val="100000"/>
                        </a:lnSpc>
                        <a:spcAft>
                          <a:spcPts val="1000"/>
                        </a:spcAft>
                      </a:pPr>
                      <a:r>
                        <a:rPr lang="en-GB" sz="800" kern="1200" dirty="0">
                          <a:solidFill>
                            <a:schemeClr val="bg1"/>
                          </a:solidFill>
                          <a:effectLst/>
                          <a:latin typeface="+mn-lt"/>
                          <a:ea typeface="+mn-ea"/>
                          <a:cs typeface="+mn-cs"/>
                        </a:rPr>
                        <a:t>Frequency-domain</a:t>
                      </a:r>
                      <a:endParaRPr lang="en-IN" sz="800" kern="1200" dirty="0">
                        <a:solidFill>
                          <a:schemeClr val="bg1"/>
                        </a:solidFill>
                        <a:effectLst/>
                        <a:latin typeface="+mn-lt"/>
                        <a:ea typeface="+mn-ea"/>
                        <a:cs typeface="+mn-cs"/>
                      </a:endParaRPr>
                    </a:p>
                  </a:txBody>
                  <a:tcPr marL="28424" marR="28424" marT="0" marB="0" anchor="ctr"/>
                </a:tc>
                <a:tc>
                  <a:txBody>
                    <a:bodyPr/>
                    <a:lstStyle/>
                    <a:p>
                      <a:pPr>
                        <a:lnSpc>
                          <a:spcPct val="100000"/>
                        </a:lnSpc>
                        <a:spcAft>
                          <a:spcPts val="1000"/>
                        </a:spcAft>
                      </a:pPr>
                      <a:r>
                        <a:rPr lang="en-GB" sz="800">
                          <a:effectLst/>
                        </a:rPr>
                        <a:t>Harmonic Parameter</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546928121"/>
                  </a:ext>
                </a:extLst>
              </a:tr>
              <a:tr h="137407">
                <a:tc vMerge="1">
                  <a:txBody>
                    <a:bodyPr/>
                    <a:lstStyle/>
                    <a:p>
                      <a:endParaRPr lang="en-IN"/>
                    </a:p>
                  </a:txBody>
                  <a:tcPr/>
                </a:tc>
                <a:tc>
                  <a:txBody>
                    <a:bodyPr/>
                    <a:lstStyle/>
                    <a:p>
                      <a:pPr>
                        <a:lnSpc>
                          <a:spcPct val="100000"/>
                        </a:lnSpc>
                        <a:spcAft>
                          <a:spcPts val="1000"/>
                        </a:spcAft>
                      </a:pPr>
                      <a:r>
                        <a:rPr lang="en-GB" sz="800">
                          <a:effectLst/>
                        </a:rPr>
                        <a:t>Spectral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608264206"/>
                  </a:ext>
                </a:extLst>
              </a:tr>
              <a:tr h="137407">
                <a:tc vMerge="1">
                  <a:txBody>
                    <a:bodyPr/>
                    <a:lstStyle/>
                    <a:p>
                      <a:endParaRPr lang="en-IN"/>
                    </a:p>
                  </a:txBody>
                  <a:tcPr/>
                </a:tc>
                <a:tc>
                  <a:txBody>
                    <a:bodyPr/>
                    <a:lstStyle/>
                    <a:p>
                      <a:pPr>
                        <a:lnSpc>
                          <a:spcPct val="100000"/>
                        </a:lnSpc>
                        <a:spcAft>
                          <a:spcPts val="1000"/>
                        </a:spcAft>
                      </a:pPr>
                      <a:r>
                        <a:rPr lang="en-GB" sz="800">
                          <a:effectLst/>
                        </a:rPr>
                        <a:t>Coherence analysis</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3366882689"/>
                  </a:ext>
                </a:extLst>
              </a:tr>
              <a:tr h="137407">
                <a:tc vMerge="1">
                  <a:txBody>
                    <a:bodyPr/>
                    <a:lstStyle/>
                    <a:p>
                      <a:endParaRPr lang="en-IN"/>
                    </a:p>
                  </a:txBody>
                  <a:tcPr/>
                </a:tc>
                <a:tc>
                  <a:txBody>
                    <a:bodyPr/>
                    <a:lstStyle/>
                    <a:p>
                      <a:pPr>
                        <a:lnSpc>
                          <a:spcPct val="100000"/>
                        </a:lnSpc>
                        <a:spcAft>
                          <a:spcPts val="1000"/>
                        </a:spcAft>
                      </a:pPr>
                      <a:r>
                        <a:rPr lang="en-GB" sz="800">
                          <a:effectLst/>
                        </a:rPr>
                        <a:t>Parametric analysis</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3830878529"/>
                  </a:ext>
                </a:extLst>
              </a:tr>
              <a:tr h="137407">
                <a:tc vMerge="1">
                  <a:txBody>
                    <a:bodyPr/>
                    <a:lstStyle/>
                    <a:p>
                      <a:endParaRPr lang="en-IN"/>
                    </a:p>
                  </a:txBody>
                  <a:tcPr/>
                </a:tc>
                <a:tc>
                  <a:txBody>
                    <a:bodyPr/>
                    <a:lstStyle/>
                    <a:p>
                      <a:pPr>
                        <a:lnSpc>
                          <a:spcPct val="100000"/>
                        </a:lnSpc>
                        <a:spcAft>
                          <a:spcPts val="1000"/>
                        </a:spcAft>
                      </a:pPr>
                      <a:r>
                        <a:rPr lang="en-GB" sz="800">
                          <a:effectLst/>
                        </a:rPr>
                        <a:t>Non-parametric analysis</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381224035"/>
                  </a:ext>
                </a:extLst>
              </a:tr>
              <a:tr h="137407">
                <a:tc vMerge="1">
                  <a:txBody>
                    <a:bodyPr/>
                    <a:lstStyle/>
                    <a:p>
                      <a:endParaRPr lang="en-IN"/>
                    </a:p>
                  </a:txBody>
                  <a:tcPr/>
                </a:tc>
                <a:tc>
                  <a:txBody>
                    <a:bodyPr/>
                    <a:lstStyle/>
                    <a:p>
                      <a:pPr>
                        <a:lnSpc>
                          <a:spcPct val="100000"/>
                        </a:lnSpc>
                        <a:spcAft>
                          <a:spcPts val="1000"/>
                        </a:spcAft>
                      </a:pPr>
                      <a:r>
                        <a:rPr lang="en-GB" sz="800">
                          <a:effectLst/>
                        </a:rPr>
                        <a:t>Median frequency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836666499"/>
                  </a:ext>
                </a:extLst>
              </a:tr>
              <a:tr h="137407">
                <a:tc rowSpan="4">
                  <a:txBody>
                    <a:bodyPr/>
                    <a:lstStyle/>
                    <a:p>
                      <a:pPr marL="0" algn="l" defTabSz="685800" rtl="0" eaLnBrk="1" latinLnBrk="0" hangingPunct="1">
                        <a:lnSpc>
                          <a:spcPct val="100000"/>
                        </a:lnSpc>
                        <a:spcAft>
                          <a:spcPts val="1000"/>
                        </a:spcAft>
                      </a:pPr>
                      <a:r>
                        <a:rPr lang="en-GB" sz="800" kern="1200" dirty="0">
                          <a:solidFill>
                            <a:schemeClr val="bg1"/>
                          </a:solidFill>
                          <a:effectLst/>
                          <a:latin typeface="+mn-lt"/>
                          <a:ea typeface="+mn-ea"/>
                          <a:cs typeface="+mn-cs"/>
                        </a:rPr>
                        <a:t>Time-frequency Domain</a:t>
                      </a:r>
                      <a:endParaRPr lang="en-IN" sz="800" kern="1200" dirty="0">
                        <a:solidFill>
                          <a:schemeClr val="bg1"/>
                        </a:solidFill>
                        <a:effectLst/>
                        <a:latin typeface="+mn-lt"/>
                        <a:ea typeface="+mn-ea"/>
                        <a:cs typeface="+mn-cs"/>
                      </a:endParaRPr>
                    </a:p>
                  </a:txBody>
                  <a:tcPr marL="28424" marR="28424" marT="0" marB="0" anchor="ctr"/>
                </a:tc>
                <a:tc>
                  <a:txBody>
                    <a:bodyPr/>
                    <a:lstStyle/>
                    <a:p>
                      <a:pPr>
                        <a:lnSpc>
                          <a:spcPct val="100000"/>
                        </a:lnSpc>
                        <a:spcAft>
                          <a:spcPts val="1000"/>
                        </a:spcAft>
                      </a:pPr>
                      <a:r>
                        <a:rPr lang="en-GB" sz="800">
                          <a:effectLst/>
                        </a:rPr>
                        <a:t>Wavelet Transform</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923237386"/>
                  </a:ext>
                </a:extLst>
              </a:tr>
              <a:tr h="170732">
                <a:tc vMerge="1">
                  <a:txBody>
                    <a:bodyPr/>
                    <a:lstStyle/>
                    <a:p>
                      <a:endParaRPr lang="en-IN"/>
                    </a:p>
                  </a:txBody>
                  <a:tcPr/>
                </a:tc>
                <a:tc>
                  <a:txBody>
                    <a:bodyPr/>
                    <a:lstStyle/>
                    <a:p>
                      <a:pPr>
                        <a:lnSpc>
                          <a:spcPct val="100000"/>
                        </a:lnSpc>
                        <a:spcAft>
                          <a:spcPts val="1000"/>
                        </a:spcAft>
                      </a:pPr>
                      <a:r>
                        <a:rPr lang="en-GB" sz="800">
                          <a:effectLst/>
                        </a:rPr>
                        <a:t>Empirical Mode Decomposition</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215734719"/>
                  </a:ext>
                </a:extLst>
              </a:tr>
              <a:tr h="170732">
                <a:tc vMerge="1">
                  <a:txBody>
                    <a:bodyPr/>
                    <a:lstStyle/>
                    <a:p>
                      <a:endParaRPr lang="en-IN"/>
                    </a:p>
                  </a:txBody>
                  <a:tcPr/>
                </a:tc>
                <a:tc>
                  <a:txBody>
                    <a:bodyPr/>
                    <a:lstStyle/>
                    <a:p>
                      <a:pPr>
                        <a:lnSpc>
                          <a:spcPct val="100000"/>
                        </a:lnSpc>
                        <a:spcAft>
                          <a:spcPts val="1000"/>
                        </a:spcAft>
                      </a:pPr>
                      <a:r>
                        <a:rPr lang="en-GB" sz="800">
                          <a:effectLst/>
                        </a:rPr>
                        <a:t>Winger Ville Distribution</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837709931"/>
                  </a:ext>
                </a:extLst>
              </a:tr>
              <a:tr h="170732">
                <a:tc vMerge="1">
                  <a:txBody>
                    <a:bodyPr/>
                    <a:lstStyle/>
                    <a:p>
                      <a:endParaRPr lang="en-IN"/>
                    </a:p>
                  </a:txBody>
                  <a:tcPr/>
                </a:tc>
                <a:tc>
                  <a:txBody>
                    <a:bodyPr/>
                    <a:lstStyle/>
                    <a:p>
                      <a:pPr>
                        <a:lnSpc>
                          <a:spcPct val="100000"/>
                        </a:lnSpc>
                        <a:spcAft>
                          <a:spcPts val="1000"/>
                        </a:spcAft>
                      </a:pPr>
                      <a:r>
                        <a:rPr lang="en-GB" sz="800">
                          <a:effectLst/>
                        </a:rPr>
                        <a:t>Short-time Fourier Transform</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712642448"/>
                  </a:ext>
                </a:extLst>
              </a:tr>
              <a:tr h="137407">
                <a:tc rowSpan="8">
                  <a:txBody>
                    <a:bodyPr/>
                    <a:lstStyle/>
                    <a:p>
                      <a:pPr marL="0" algn="l" defTabSz="685800" rtl="0" eaLnBrk="1" latinLnBrk="0" hangingPunct="1">
                        <a:lnSpc>
                          <a:spcPct val="100000"/>
                        </a:lnSpc>
                        <a:spcAft>
                          <a:spcPts val="1000"/>
                        </a:spcAft>
                      </a:pPr>
                      <a:r>
                        <a:rPr lang="en-GB" sz="800" kern="1200" dirty="0">
                          <a:solidFill>
                            <a:schemeClr val="bg1"/>
                          </a:solidFill>
                          <a:effectLst/>
                          <a:latin typeface="+mn-lt"/>
                          <a:ea typeface="+mn-ea"/>
                          <a:cs typeface="+mn-cs"/>
                        </a:rPr>
                        <a:t>Non-linear features</a:t>
                      </a:r>
                      <a:endParaRPr lang="en-IN" sz="800" kern="1200" dirty="0">
                        <a:solidFill>
                          <a:schemeClr val="bg1"/>
                        </a:solidFill>
                        <a:effectLst/>
                        <a:latin typeface="+mn-lt"/>
                        <a:ea typeface="+mn-ea"/>
                        <a:cs typeface="+mn-cs"/>
                      </a:endParaRPr>
                    </a:p>
                  </a:txBody>
                  <a:tcPr marL="28424" marR="28424" marT="0" marB="0" anchor="ctr"/>
                </a:tc>
                <a:tc>
                  <a:txBody>
                    <a:bodyPr/>
                    <a:lstStyle/>
                    <a:p>
                      <a:pPr>
                        <a:lnSpc>
                          <a:spcPct val="100000"/>
                        </a:lnSpc>
                        <a:spcAft>
                          <a:spcPts val="1000"/>
                        </a:spcAft>
                      </a:pPr>
                      <a:r>
                        <a:rPr lang="en-GB" sz="800">
                          <a:effectLst/>
                        </a:rPr>
                        <a:t>Hurst exponent</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4230526894"/>
                  </a:ext>
                </a:extLst>
              </a:tr>
              <a:tr h="137407">
                <a:tc vMerge="1">
                  <a:txBody>
                    <a:bodyPr/>
                    <a:lstStyle/>
                    <a:p>
                      <a:endParaRPr lang="en-IN"/>
                    </a:p>
                  </a:txBody>
                  <a:tcPr/>
                </a:tc>
                <a:tc>
                  <a:txBody>
                    <a:bodyPr/>
                    <a:lstStyle/>
                    <a:p>
                      <a:pPr>
                        <a:lnSpc>
                          <a:spcPct val="100000"/>
                        </a:lnSpc>
                        <a:spcAft>
                          <a:spcPts val="1000"/>
                        </a:spcAft>
                      </a:pPr>
                      <a:r>
                        <a:rPr lang="en-GB" sz="800">
                          <a:effectLst/>
                        </a:rPr>
                        <a:t>Permutation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4023855466"/>
                  </a:ext>
                </a:extLst>
              </a:tr>
              <a:tr h="137407">
                <a:tc vMerge="1">
                  <a:txBody>
                    <a:bodyPr/>
                    <a:lstStyle/>
                    <a:p>
                      <a:endParaRPr lang="en-IN"/>
                    </a:p>
                  </a:txBody>
                  <a:tcPr/>
                </a:tc>
                <a:tc>
                  <a:txBody>
                    <a:bodyPr/>
                    <a:lstStyle/>
                    <a:p>
                      <a:pPr>
                        <a:lnSpc>
                          <a:spcPct val="100000"/>
                        </a:lnSpc>
                        <a:spcAft>
                          <a:spcPts val="1000"/>
                        </a:spcAft>
                      </a:pPr>
                      <a:r>
                        <a:rPr lang="en-GB" sz="800">
                          <a:effectLst/>
                        </a:rPr>
                        <a:t>Multiscale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474713200"/>
                  </a:ext>
                </a:extLst>
              </a:tr>
              <a:tr h="137407">
                <a:tc vMerge="1">
                  <a:txBody>
                    <a:bodyPr/>
                    <a:lstStyle/>
                    <a:p>
                      <a:endParaRPr lang="en-IN"/>
                    </a:p>
                  </a:txBody>
                  <a:tcPr/>
                </a:tc>
                <a:tc>
                  <a:txBody>
                    <a:bodyPr/>
                    <a:lstStyle/>
                    <a:p>
                      <a:pPr>
                        <a:lnSpc>
                          <a:spcPct val="100000"/>
                        </a:lnSpc>
                        <a:spcAft>
                          <a:spcPts val="1000"/>
                        </a:spcAft>
                      </a:pPr>
                      <a:r>
                        <a:rPr lang="en-GB" sz="800">
                          <a:effectLst/>
                        </a:rPr>
                        <a:t>Sample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3166065714"/>
                  </a:ext>
                </a:extLst>
              </a:tr>
              <a:tr h="137407">
                <a:tc vMerge="1">
                  <a:txBody>
                    <a:bodyPr/>
                    <a:lstStyle/>
                    <a:p>
                      <a:endParaRPr lang="en-IN"/>
                    </a:p>
                  </a:txBody>
                  <a:tcPr/>
                </a:tc>
                <a:tc>
                  <a:txBody>
                    <a:bodyPr/>
                    <a:lstStyle/>
                    <a:p>
                      <a:pPr>
                        <a:lnSpc>
                          <a:spcPct val="100000"/>
                        </a:lnSpc>
                        <a:spcAft>
                          <a:spcPts val="1000"/>
                        </a:spcAft>
                      </a:pPr>
                      <a:r>
                        <a:rPr lang="en-GB" sz="800">
                          <a:effectLst/>
                        </a:rPr>
                        <a:t>Approximate Entropy</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645750816"/>
                  </a:ext>
                </a:extLst>
              </a:tr>
              <a:tr h="137407">
                <a:tc vMerge="1">
                  <a:txBody>
                    <a:bodyPr/>
                    <a:lstStyle/>
                    <a:p>
                      <a:endParaRPr lang="en-IN"/>
                    </a:p>
                  </a:txBody>
                  <a:tcPr/>
                </a:tc>
                <a:tc>
                  <a:txBody>
                    <a:bodyPr/>
                    <a:lstStyle/>
                    <a:p>
                      <a:pPr>
                        <a:lnSpc>
                          <a:spcPct val="100000"/>
                        </a:lnSpc>
                        <a:spcAft>
                          <a:spcPts val="1000"/>
                        </a:spcAft>
                      </a:pPr>
                      <a:r>
                        <a:rPr lang="en-GB" sz="800">
                          <a:effectLst/>
                        </a:rPr>
                        <a:t>Fractal dimension</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1317663889"/>
                  </a:ext>
                </a:extLst>
              </a:tr>
              <a:tr h="137407">
                <a:tc vMerge="1">
                  <a:txBody>
                    <a:bodyPr/>
                    <a:lstStyle/>
                    <a:p>
                      <a:endParaRPr lang="en-IN"/>
                    </a:p>
                  </a:txBody>
                  <a:tcPr/>
                </a:tc>
                <a:tc>
                  <a:txBody>
                    <a:bodyPr/>
                    <a:lstStyle/>
                    <a:p>
                      <a:pPr>
                        <a:lnSpc>
                          <a:spcPct val="100000"/>
                        </a:lnSpc>
                        <a:spcAft>
                          <a:spcPts val="1000"/>
                        </a:spcAft>
                      </a:pPr>
                      <a:r>
                        <a:rPr lang="en-GB" sz="800">
                          <a:effectLst/>
                        </a:rPr>
                        <a:t>Lyapunov exponent</a:t>
                      </a:r>
                      <a:endParaRPr lang="en-IN" sz="80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261139227"/>
                  </a:ext>
                </a:extLst>
              </a:tr>
              <a:tr h="137407">
                <a:tc vMerge="1">
                  <a:txBody>
                    <a:bodyPr/>
                    <a:lstStyle/>
                    <a:p>
                      <a:endParaRPr lang="en-IN"/>
                    </a:p>
                  </a:txBody>
                  <a:tcPr/>
                </a:tc>
                <a:tc>
                  <a:txBody>
                    <a:bodyPr/>
                    <a:lstStyle/>
                    <a:p>
                      <a:pPr>
                        <a:lnSpc>
                          <a:spcPct val="100000"/>
                        </a:lnSpc>
                        <a:spcAft>
                          <a:spcPts val="1000"/>
                        </a:spcAft>
                      </a:pPr>
                      <a:r>
                        <a:rPr lang="en-GB" sz="800" dirty="0">
                          <a:effectLst/>
                        </a:rPr>
                        <a:t>Autoregressive</a:t>
                      </a:r>
                      <a:endParaRPr lang="en-IN" sz="800" dirty="0">
                        <a:effectLst/>
                        <a:latin typeface="Calibri" panose="020F0502020204030204" pitchFamily="34" charset="0"/>
                        <a:ea typeface="Times New Roman" panose="02020603050405020304" pitchFamily="18" charset="0"/>
                        <a:cs typeface="Latha" panose="020B0604020202020204" pitchFamily="34" charset="0"/>
                      </a:endParaRPr>
                    </a:p>
                  </a:txBody>
                  <a:tcPr marL="28424" marR="28424" marT="0" marB="0" anchor="ctr"/>
                </a:tc>
                <a:extLst>
                  <a:ext uri="{0D108BD9-81ED-4DB2-BD59-A6C34878D82A}">
                    <a16:rowId xmlns:a16="http://schemas.microsoft.com/office/drawing/2014/main" val="2110860341"/>
                  </a:ext>
                </a:extLst>
              </a:tr>
            </a:tbl>
          </a:graphicData>
        </a:graphic>
      </p:graphicFrame>
      <p:sp>
        <p:nvSpPr>
          <p:cNvPr id="7" name="TextBox 6">
            <a:extLst>
              <a:ext uri="{FF2B5EF4-FFF2-40B4-BE49-F238E27FC236}">
                <a16:creationId xmlns:a16="http://schemas.microsoft.com/office/drawing/2014/main" id="{2FC4C4A3-9772-0766-82DC-27662FF05718}"/>
              </a:ext>
            </a:extLst>
          </p:cNvPr>
          <p:cNvSpPr txBox="1"/>
          <p:nvPr/>
        </p:nvSpPr>
        <p:spPr>
          <a:xfrm>
            <a:off x="127591" y="128999"/>
            <a:ext cx="8949502" cy="369332"/>
          </a:xfrm>
          <a:prstGeom prst="rect">
            <a:avLst/>
          </a:prstGeom>
          <a:noFill/>
        </p:spPr>
        <p:txBody>
          <a:bodyPr wrap="square">
            <a:spAutoFit/>
          </a:bodyPr>
          <a:lstStyle/>
          <a:p>
            <a:pPr algn="just"/>
            <a:r>
              <a:rPr lang="en-US" dirty="0">
                <a:solidFill>
                  <a:srgbClr val="FF0000"/>
                </a:solidFill>
              </a:rPr>
              <a:t>Summary of feature and feature extraction approach in sleep staging classification problems</a:t>
            </a:r>
            <a:endParaRPr lang="en-IN" dirty="0">
              <a:solidFill>
                <a:srgbClr val="FF0000"/>
              </a:solidFill>
            </a:endParaRPr>
          </a:p>
        </p:txBody>
      </p:sp>
    </p:spTree>
    <p:extLst>
      <p:ext uri="{BB962C8B-B14F-4D97-AF65-F5344CB8AC3E}">
        <p14:creationId xmlns:p14="http://schemas.microsoft.com/office/powerpoint/2010/main" val="62008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780970-4CBE-B3C5-DD29-B84C9347FB20}"/>
              </a:ext>
            </a:extLst>
          </p:cNvPr>
          <p:cNvSpPr txBox="1"/>
          <p:nvPr/>
        </p:nvSpPr>
        <p:spPr>
          <a:xfrm>
            <a:off x="54992" y="48798"/>
            <a:ext cx="8399890" cy="369332"/>
          </a:xfrm>
          <a:prstGeom prst="rect">
            <a:avLst/>
          </a:prstGeom>
          <a:noFill/>
        </p:spPr>
        <p:txBody>
          <a:bodyPr wrap="square">
            <a:spAutoFit/>
          </a:bodyPr>
          <a:lstStyle/>
          <a:p>
            <a:r>
              <a:rPr lang="en-GB" dirty="0">
                <a:solidFill>
                  <a:srgbClr val="FF0000"/>
                </a:solidFill>
              </a:rPr>
              <a:t>Summary of feature extraction approach in sleep staging classification problems</a:t>
            </a:r>
            <a:endParaRPr lang="en-IN" dirty="0">
              <a:solidFill>
                <a:srgbClr val="FF0000"/>
              </a:solidFill>
            </a:endParaRPr>
          </a:p>
        </p:txBody>
      </p:sp>
      <p:pic>
        <p:nvPicPr>
          <p:cNvPr id="12" name="Picture 11">
            <a:extLst>
              <a:ext uri="{FF2B5EF4-FFF2-40B4-BE49-F238E27FC236}">
                <a16:creationId xmlns:a16="http://schemas.microsoft.com/office/drawing/2014/main" id="{19BB0B30-2833-57ED-DDC3-0DE3F05AE17B}"/>
              </a:ext>
            </a:extLst>
          </p:cNvPr>
          <p:cNvPicPr>
            <a:picLocks noChangeAspect="1"/>
          </p:cNvPicPr>
          <p:nvPr/>
        </p:nvPicPr>
        <p:blipFill>
          <a:blip r:embed="rId3"/>
          <a:stretch>
            <a:fillRect/>
          </a:stretch>
        </p:blipFill>
        <p:spPr>
          <a:xfrm>
            <a:off x="198474" y="1237577"/>
            <a:ext cx="3464997" cy="3487793"/>
          </a:xfrm>
          <a:prstGeom prst="rect">
            <a:avLst/>
          </a:prstGeom>
        </p:spPr>
      </p:pic>
      <p:pic>
        <p:nvPicPr>
          <p:cNvPr id="14" name="Picture 13">
            <a:extLst>
              <a:ext uri="{FF2B5EF4-FFF2-40B4-BE49-F238E27FC236}">
                <a16:creationId xmlns:a16="http://schemas.microsoft.com/office/drawing/2014/main" id="{55C81165-1DC1-173A-2E33-AAEA2C362F9D}"/>
              </a:ext>
            </a:extLst>
          </p:cNvPr>
          <p:cNvPicPr>
            <a:picLocks noChangeAspect="1"/>
          </p:cNvPicPr>
          <p:nvPr/>
        </p:nvPicPr>
        <p:blipFill>
          <a:blip r:embed="rId4"/>
          <a:stretch>
            <a:fillRect/>
          </a:stretch>
        </p:blipFill>
        <p:spPr>
          <a:xfrm>
            <a:off x="4250441" y="1237577"/>
            <a:ext cx="4204441" cy="3678288"/>
          </a:xfrm>
          <a:prstGeom prst="rect">
            <a:avLst/>
          </a:prstGeom>
        </p:spPr>
      </p:pic>
    </p:spTree>
    <p:extLst>
      <p:ext uri="{BB962C8B-B14F-4D97-AF65-F5344CB8AC3E}">
        <p14:creationId xmlns:p14="http://schemas.microsoft.com/office/powerpoint/2010/main" val="759418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BAB91E0E-E0F6-58D2-B529-9917D361EB0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423" y="1187117"/>
            <a:ext cx="4225160" cy="2513242"/>
          </a:xfrm>
          <a:prstGeom prst="rect">
            <a:avLst/>
          </a:prstGeom>
          <a:noFill/>
          <a:ln>
            <a:noFill/>
          </a:ln>
        </p:spPr>
      </p:pic>
      <p:pic>
        <p:nvPicPr>
          <p:cNvPr id="6" name="Picture 5">
            <a:extLst>
              <a:ext uri="{FF2B5EF4-FFF2-40B4-BE49-F238E27FC236}">
                <a16:creationId xmlns:a16="http://schemas.microsoft.com/office/drawing/2014/main" id="{60BA5E99-FF51-E1AA-B39C-2ABF8DC7CF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5700" y="1187117"/>
            <a:ext cx="4087877" cy="2655374"/>
          </a:xfrm>
          <a:prstGeom prst="rect">
            <a:avLst/>
          </a:prstGeom>
          <a:noFill/>
          <a:ln>
            <a:noFill/>
          </a:ln>
        </p:spPr>
      </p:pic>
      <p:sp>
        <p:nvSpPr>
          <p:cNvPr id="7" name="TextBox 6">
            <a:extLst>
              <a:ext uri="{FF2B5EF4-FFF2-40B4-BE49-F238E27FC236}">
                <a16:creationId xmlns:a16="http://schemas.microsoft.com/office/drawing/2014/main" id="{8A7F2F7E-75A5-926B-4299-38892C3B2A20}"/>
              </a:ext>
            </a:extLst>
          </p:cNvPr>
          <p:cNvSpPr txBox="1"/>
          <p:nvPr/>
        </p:nvSpPr>
        <p:spPr>
          <a:xfrm>
            <a:off x="113414" y="3810810"/>
            <a:ext cx="4224887" cy="646331"/>
          </a:xfrm>
          <a:prstGeom prst="rect">
            <a:avLst/>
          </a:prstGeom>
          <a:noFill/>
        </p:spPr>
        <p:txBody>
          <a:bodyPr wrap="square">
            <a:spAutoFit/>
          </a:bodyPr>
          <a:lstStyle/>
          <a:p>
            <a:pPr algn="ctr"/>
            <a:r>
              <a:rPr lang="en-GB" sz="1800" b="1" dirty="0">
                <a:solidFill>
                  <a:srgbClr val="000000"/>
                </a:solidFill>
                <a:effectLst/>
                <a:latin typeface="Times New Roman" panose="02020603050405020304" pitchFamily="18" charset="0"/>
                <a:ea typeface="Times New Roman" panose="02020603050405020304" pitchFamily="18" charset="0"/>
                <a:cs typeface="Latha" panose="020B0604020202020204" pitchFamily="34" charset="0"/>
              </a:rPr>
              <a:t>Filter-based approach selection techniques</a:t>
            </a:r>
            <a:endParaRPr lang="en-IN" dirty="0"/>
          </a:p>
        </p:txBody>
      </p:sp>
      <p:sp>
        <p:nvSpPr>
          <p:cNvPr id="8" name="TextBox 7">
            <a:extLst>
              <a:ext uri="{FF2B5EF4-FFF2-40B4-BE49-F238E27FC236}">
                <a16:creationId xmlns:a16="http://schemas.microsoft.com/office/drawing/2014/main" id="{1C67C4B4-A36E-77DC-705B-366BC74BE3F5}"/>
              </a:ext>
            </a:extLst>
          </p:cNvPr>
          <p:cNvSpPr txBox="1"/>
          <p:nvPr/>
        </p:nvSpPr>
        <p:spPr>
          <a:xfrm>
            <a:off x="5259572" y="3856976"/>
            <a:ext cx="3716359" cy="646331"/>
          </a:xfrm>
          <a:prstGeom prst="rect">
            <a:avLst/>
          </a:prstGeom>
          <a:noFill/>
        </p:spPr>
        <p:txBody>
          <a:bodyPr wrap="square">
            <a:spAutoFit/>
          </a:bodyPr>
          <a:lstStyle/>
          <a:p>
            <a:pPr algn="ctr"/>
            <a:r>
              <a:rPr lang="en-GB" sz="1800" b="1" dirty="0">
                <a:solidFill>
                  <a:srgbClr val="000000"/>
                </a:solidFill>
                <a:effectLst/>
                <a:latin typeface="Times New Roman" panose="02020603050405020304" pitchFamily="18" charset="0"/>
                <a:ea typeface="Times New Roman" panose="02020603050405020304" pitchFamily="18" charset="0"/>
                <a:cs typeface="Latha" panose="020B0604020202020204" pitchFamily="34" charset="0"/>
              </a:rPr>
              <a:t>Wrapper-based approach selection techniques</a:t>
            </a:r>
            <a:endParaRPr lang="en-IN" dirty="0"/>
          </a:p>
        </p:txBody>
      </p:sp>
      <p:sp>
        <p:nvSpPr>
          <p:cNvPr id="9" name="TextBox 8">
            <a:extLst>
              <a:ext uri="{FF2B5EF4-FFF2-40B4-BE49-F238E27FC236}">
                <a16:creationId xmlns:a16="http://schemas.microsoft.com/office/drawing/2014/main" id="{3400527C-4610-2C61-0F56-6DEFE7BD6EEA}"/>
              </a:ext>
            </a:extLst>
          </p:cNvPr>
          <p:cNvSpPr txBox="1"/>
          <p:nvPr/>
        </p:nvSpPr>
        <p:spPr>
          <a:xfrm>
            <a:off x="113414" y="91328"/>
            <a:ext cx="6501752" cy="646331"/>
          </a:xfrm>
          <a:prstGeom prst="rect">
            <a:avLst/>
          </a:prstGeom>
          <a:noFill/>
        </p:spPr>
        <p:txBody>
          <a:bodyPr wrap="square">
            <a:spAutoFit/>
          </a:bodyPr>
          <a:lstStyle/>
          <a:p>
            <a:r>
              <a:rPr lang="en-GB" dirty="0">
                <a:solidFill>
                  <a:srgbClr val="FF0000"/>
                </a:solidFill>
              </a:rPr>
              <a:t>Summary of feature selection approach in sleep staging classification problems</a:t>
            </a:r>
            <a:endParaRPr lang="en-IN" dirty="0">
              <a:solidFill>
                <a:srgbClr val="FF0000"/>
              </a:solidFill>
            </a:endParaRPr>
          </a:p>
        </p:txBody>
      </p:sp>
    </p:spTree>
    <p:extLst>
      <p:ext uri="{BB962C8B-B14F-4D97-AF65-F5344CB8AC3E}">
        <p14:creationId xmlns:p14="http://schemas.microsoft.com/office/powerpoint/2010/main" val="287037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10D762B-9479-FFC9-CA3F-D42D83F8EA36}"/>
              </a:ext>
            </a:extLst>
          </p:cNvPr>
          <p:cNvSpPr txBox="1"/>
          <p:nvPr/>
        </p:nvSpPr>
        <p:spPr>
          <a:xfrm>
            <a:off x="54991" y="109767"/>
            <a:ext cx="9141047" cy="369332"/>
          </a:xfrm>
          <a:prstGeom prst="rect">
            <a:avLst/>
          </a:prstGeom>
          <a:noFill/>
        </p:spPr>
        <p:txBody>
          <a:bodyPr wrap="square">
            <a:spAutoFit/>
          </a:bodyPr>
          <a:lstStyle/>
          <a:p>
            <a:r>
              <a:rPr lang="en-US" dirty="0">
                <a:solidFill>
                  <a:srgbClr val="FF0000"/>
                </a:solidFill>
              </a:rPr>
              <a:t>The Lists Of Contributed Research Works In Sleep Staging Using EEG Signals</a:t>
            </a:r>
            <a:endParaRPr lang="en-IN" dirty="0">
              <a:solidFill>
                <a:srgbClr val="FF0000"/>
              </a:solidFill>
            </a:endParaRPr>
          </a:p>
        </p:txBody>
      </p:sp>
      <p:pic>
        <p:nvPicPr>
          <p:cNvPr id="14" name="Picture 13">
            <a:extLst>
              <a:ext uri="{FF2B5EF4-FFF2-40B4-BE49-F238E27FC236}">
                <a16:creationId xmlns:a16="http://schemas.microsoft.com/office/drawing/2014/main" id="{D3A417EC-F59F-EE40-3523-32AABD828891}"/>
              </a:ext>
            </a:extLst>
          </p:cNvPr>
          <p:cNvPicPr>
            <a:picLocks noChangeAspect="1"/>
          </p:cNvPicPr>
          <p:nvPr/>
        </p:nvPicPr>
        <p:blipFill>
          <a:blip r:embed="rId3"/>
          <a:stretch>
            <a:fillRect/>
          </a:stretch>
        </p:blipFill>
        <p:spPr>
          <a:xfrm>
            <a:off x="54992" y="1261332"/>
            <a:ext cx="4709369" cy="3449235"/>
          </a:xfrm>
          <a:prstGeom prst="rect">
            <a:avLst/>
          </a:prstGeom>
        </p:spPr>
      </p:pic>
      <p:pic>
        <p:nvPicPr>
          <p:cNvPr id="15" name="Picture 14">
            <a:extLst>
              <a:ext uri="{FF2B5EF4-FFF2-40B4-BE49-F238E27FC236}">
                <a16:creationId xmlns:a16="http://schemas.microsoft.com/office/drawing/2014/main" id="{755F0423-8E60-E179-036D-B75DB50E0C32}"/>
              </a:ext>
            </a:extLst>
          </p:cNvPr>
          <p:cNvPicPr>
            <a:picLocks noChangeAspect="1"/>
          </p:cNvPicPr>
          <p:nvPr/>
        </p:nvPicPr>
        <p:blipFill>
          <a:blip r:embed="rId4"/>
          <a:stretch>
            <a:fillRect/>
          </a:stretch>
        </p:blipFill>
        <p:spPr>
          <a:xfrm>
            <a:off x="4874110" y="1283267"/>
            <a:ext cx="3915472" cy="3499145"/>
          </a:xfrm>
          <a:prstGeom prst="rect">
            <a:avLst/>
          </a:prstGeom>
        </p:spPr>
      </p:pic>
    </p:spTree>
    <p:extLst>
      <p:ext uri="{BB962C8B-B14F-4D97-AF65-F5344CB8AC3E}">
        <p14:creationId xmlns:p14="http://schemas.microsoft.com/office/powerpoint/2010/main" val="34945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284C6760-57AD-AE14-37E4-B8AF2D5C5273}"/>
              </a:ext>
            </a:extLst>
          </p:cNvPr>
          <p:cNvGraphicFramePr>
            <a:graphicFrameLocks noGrp="1"/>
          </p:cNvGraphicFramePr>
          <p:nvPr>
            <p:ph idx="1"/>
            <p:extLst>
              <p:ext uri="{D42A27DB-BD31-4B8C-83A1-F6EECF244321}">
                <p14:modId xmlns:p14="http://schemas.microsoft.com/office/powerpoint/2010/main" val="4189399623"/>
              </p:ext>
            </p:extLst>
          </p:nvPr>
        </p:nvGraphicFramePr>
        <p:xfrm>
          <a:off x="152400" y="607470"/>
          <a:ext cx="8839200" cy="4410192"/>
        </p:xfrm>
        <a:graphic>
          <a:graphicData uri="http://schemas.openxmlformats.org/drawingml/2006/table">
            <a:tbl>
              <a:tblPr bandRow="1">
                <a:tableStyleId>{5C22544A-7EE6-4342-B048-85BDC9FD1C3A}</a:tableStyleId>
              </a:tblPr>
              <a:tblGrid>
                <a:gridCol w="1888376">
                  <a:extLst>
                    <a:ext uri="{9D8B030D-6E8A-4147-A177-3AD203B41FA5}">
                      <a16:colId xmlns:a16="http://schemas.microsoft.com/office/drawing/2014/main" val="1807433665"/>
                    </a:ext>
                  </a:extLst>
                </a:gridCol>
                <a:gridCol w="2228653">
                  <a:extLst>
                    <a:ext uri="{9D8B030D-6E8A-4147-A177-3AD203B41FA5}">
                      <a16:colId xmlns:a16="http://schemas.microsoft.com/office/drawing/2014/main" val="592996225"/>
                    </a:ext>
                  </a:extLst>
                </a:gridCol>
                <a:gridCol w="1697396">
                  <a:extLst>
                    <a:ext uri="{9D8B030D-6E8A-4147-A177-3AD203B41FA5}">
                      <a16:colId xmlns:a16="http://schemas.microsoft.com/office/drawing/2014/main" val="1915265541"/>
                    </a:ext>
                  </a:extLst>
                </a:gridCol>
                <a:gridCol w="1697396">
                  <a:extLst>
                    <a:ext uri="{9D8B030D-6E8A-4147-A177-3AD203B41FA5}">
                      <a16:colId xmlns:a16="http://schemas.microsoft.com/office/drawing/2014/main" val="2943018478"/>
                    </a:ext>
                  </a:extLst>
                </a:gridCol>
                <a:gridCol w="1327379">
                  <a:extLst>
                    <a:ext uri="{9D8B030D-6E8A-4147-A177-3AD203B41FA5}">
                      <a16:colId xmlns:a16="http://schemas.microsoft.com/office/drawing/2014/main" val="1345791028"/>
                    </a:ext>
                  </a:extLst>
                </a:gridCol>
              </a:tblGrid>
              <a:tr h="336667">
                <a:tc>
                  <a:txBody>
                    <a:bodyPr/>
                    <a:lstStyle/>
                    <a:p>
                      <a:pPr indent="144145" algn="ctr"/>
                      <a:r>
                        <a:rPr lang="en-US" sz="1000" b="1" dirty="0">
                          <a:solidFill>
                            <a:srgbClr val="000000"/>
                          </a:solidFill>
                          <a:effectLst/>
                          <a:latin typeface="Times New Roman" panose="02020603050405020304" pitchFamily="18" charset="0"/>
                          <a:ea typeface="Times New Roman" panose="02020603050405020304" pitchFamily="18" charset="0"/>
                        </a:rPr>
                        <a:t>Author</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a:r>
                        <a:rPr lang="en-US" sz="1000" b="1">
                          <a:solidFill>
                            <a:srgbClr val="000000"/>
                          </a:solidFill>
                          <a:effectLst/>
                          <a:latin typeface="Times New Roman" panose="02020603050405020304" pitchFamily="18" charset="0"/>
                          <a:ea typeface="Times New Roman" panose="02020603050405020304" pitchFamily="18" charset="0"/>
                        </a:rPr>
                        <a:t>Data</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a:r>
                        <a:rPr lang="en-US" sz="1000" b="1">
                          <a:solidFill>
                            <a:srgbClr val="000000"/>
                          </a:solidFill>
                          <a:effectLst/>
                          <a:latin typeface="Times New Roman" panose="02020603050405020304" pitchFamily="18" charset="0"/>
                          <a:ea typeface="Times New Roman" panose="02020603050405020304" pitchFamily="18" charset="0"/>
                        </a:rPr>
                        <a:t>Feature extraction method</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a:r>
                        <a:rPr lang="en-US" sz="1000" b="1">
                          <a:solidFill>
                            <a:srgbClr val="000000"/>
                          </a:solidFill>
                          <a:effectLst/>
                          <a:latin typeface="Times New Roman" panose="02020603050405020304" pitchFamily="18" charset="0"/>
                          <a:ea typeface="Times New Roman" panose="02020603050405020304" pitchFamily="18" charset="0"/>
                        </a:rPr>
                        <a:t>Classification method</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a:r>
                        <a:rPr lang="en-US" sz="1000" b="1" dirty="0">
                          <a:solidFill>
                            <a:srgbClr val="000000"/>
                          </a:solidFill>
                          <a:effectLst/>
                          <a:latin typeface="Times New Roman" panose="02020603050405020304" pitchFamily="18" charset="0"/>
                          <a:ea typeface="Times New Roman" panose="02020603050405020304" pitchFamily="18" charset="0"/>
                        </a:rPr>
                        <a:t>Classification results</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35888463"/>
                  </a:ext>
                </a:extLst>
              </a:tr>
              <a:tr h="710565">
                <a:tc>
                  <a:txBody>
                    <a:bodyPr/>
                    <a:lstStyle/>
                    <a:p>
                      <a:pPr indent="144145" algn="just"/>
                      <a:r>
                        <a:rPr lang="en-US" sz="1000" dirty="0">
                          <a:effectLst/>
                          <a:latin typeface="Times New Roman" panose="02020603050405020304" pitchFamily="18" charset="0"/>
                          <a:ea typeface="Times New Roman" panose="02020603050405020304" pitchFamily="18" charset="0"/>
                        </a:rPr>
                        <a:t>Alaa </a:t>
                      </a:r>
                      <a:r>
                        <a:rPr lang="en-US" sz="1000" dirty="0" err="1">
                          <a:effectLst/>
                          <a:latin typeface="Times New Roman" panose="02020603050405020304" pitchFamily="18" charset="0"/>
                          <a:ea typeface="Times New Roman" panose="02020603050405020304" pitchFamily="18" charset="0"/>
                        </a:rPr>
                        <a:t>Sheta</a:t>
                      </a:r>
                      <a:r>
                        <a:rPr lang="en-US" sz="1000" dirty="0">
                          <a:effectLst/>
                          <a:latin typeface="Times New Roman" panose="02020603050405020304" pitchFamily="18" charset="0"/>
                          <a:ea typeface="Times New Roman" panose="02020603050405020304" pitchFamily="18" charset="0"/>
                        </a:rPr>
                        <a:t>, 2021 [84]</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Physionet’s CinC challenge-2000 database</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Ensemble</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KNN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latin typeface="Times New Roman" panose="02020603050405020304" pitchFamily="18" charset="0"/>
                          <a:ea typeface="Times New Roman" panose="02020603050405020304" pitchFamily="18" charset="0"/>
                        </a:rPr>
                        <a:t>71.92%</a:t>
                      </a:r>
                      <a:endParaRPr lang="en-IN" sz="1000" dirty="0">
                        <a:effectLst/>
                        <a:latin typeface="Times New Roman" panose="02020603050405020304" pitchFamily="18" charset="0"/>
                        <a:ea typeface="Times New Roman" panose="02020603050405020304" pitchFamily="18" charset="0"/>
                      </a:endParaRPr>
                    </a:p>
                    <a:p>
                      <a:pPr indent="144145" algn="just"/>
                      <a:r>
                        <a:rPr lang="en-US" sz="1000" dirty="0">
                          <a:effectLst/>
                          <a:latin typeface="Times New Roman" panose="02020603050405020304" pitchFamily="18" charset="0"/>
                          <a:ea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endParaRPr>
                    </a:p>
                    <a:p>
                      <a:pPr indent="144145" algn="just"/>
                      <a:r>
                        <a:rPr lang="en-US" sz="1000" dirty="0">
                          <a:effectLst/>
                          <a:latin typeface="Times New Roman" panose="02020603050405020304" pitchFamily="18" charset="0"/>
                          <a:ea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060518"/>
                  </a:ext>
                </a:extLst>
              </a:tr>
              <a:tr h="543560">
                <a:tc>
                  <a:txBody>
                    <a:bodyPr/>
                    <a:lstStyle/>
                    <a:p>
                      <a:pPr indent="144145" algn="just"/>
                      <a:r>
                        <a:rPr lang="en-US" sz="1000" dirty="0" err="1">
                          <a:effectLst/>
                        </a:rPr>
                        <a:t>Yücelbas</a:t>
                      </a:r>
                      <a:r>
                        <a:rPr lang="en-US" sz="1000" dirty="0">
                          <a:effectLst/>
                        </a:rPr>
                        <a:t>¸ et al., 2018 [2]</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Sleep laboratory of Necmettin Erbakan University database and </a:t>
                      </a:r>
                      <a:r>
                        <a:rPr lang="en-US" sz="1000" dirty="0" err="1">
                          <a:effectLst/>
                        </a:rPr>
                        <a:t>PhyisioNet</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Morphological methods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Random Forest, Wake, Non-REM, REM (WNR)</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Up to 87.11% accuracy</a:t>
                      </a:r>
                      <a:endParaRPr lang="en-IN" sz="1000" dirty="0">
                        <a:effectLst/>
                      </a:endParaRPr>
                    </a:p>
                    <a:p>
                      <a:pPr indent="144145" algn="just"/>
                      <a:r>
                        <a:rPr lang="en-US" sz="1000" dirty="0">
                          <a:effectLst/>
                        </a:rPr>
                        <a:t> </a:t>
                      </a:r>
                      <a:endParaRPr lang="en-IN" sz="1000" dirty="0">
                        <a:effectLst/>
                      </a:endParaRPr>
                    </a:p>
                    <a:p>
                      <a:pPr indent="144145" algn="just"/>
                      <a:r>
                        <a:rPr lang="en-US" sz="1000" dirty="0">
                          <a:effectLst/>
                        </a:rPr>
                        <a:t> </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84598029"/>
                  </a:ext>
                </a:extLst>
              </a:tr>
              <a:tr h="535940">
                <a:tc>
                  <a:txBody>
                    <a:bodyPr/>
                    <a:lstStyle/>
                    <a:p>
                      <a:pPr indent="144145" algn="just"/>
                      <a:r>
                        <a:rPr lang="en-US" sz="1000" dirty="0">
                          <a:effectLst/>
                        </a:rPr>
                        <a:t>Yoon et al., 2017</a:t>
                      </a:r>
                      <a:r>
                        <a:rPr lang="en-IN" sz="1000" dirty="0">
                          <a:effectLst/>
                        </a:rPr>
                        <a:t> </a:t>
                      </a:r>
                      <a:r>
                        <a:rPr lang="en-US" sz="1000" dirty="0">
                          <a:effectLst/>
                        </a:rPr>
                        <a:t>[12]</a:t>
                      </a:r>
                      <a:endParaRPr lang="en-IN" sz="1000" dirty="0">
                        <a:effectLst/>
                      </a:endParaRPr>
                    </a:p>
                    <a:p>
                      <a:pPr indent="144145" algn="just"/>
                      <a:r>
                        <a:rPr lang="en-US" sz="1000" dirty="0">
                          <a:effectLst/>
                        </a:rPr>
                        <a:t> </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Twenty-one healthy subjects (male: 12, female: 9) and 30 subjects (male: 25, female: 5) with Obstructive Sleep Apnea (OSA) recorded at Seoul</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HR Statistical parameters, Spectral power, variability measurements</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Threshold, REM duration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87.54%</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83450788"/>
                  </a:ext>
                </a:extLst>
              </a:tr>
              <a:tr h="535940">
                <a:tc>
                  <a:txBody>
                    <a:bodyPr/>
                    <a:lstStyle/>
                    <a:p>
                      <a:pPr indent="144145" algn="just"/>
                      <a:r>
                        <a:rPr lang="en-US" sz="1000" dirty="0">
                          <a:effectLst/>
                        </a:rPr>
                        <a:t>Mendez et al., 2010 [19]</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24 subjects</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HR statistics Spectral power</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REM-NREM, HMM</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79.3%</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68496902"/>
                  </a:ext>
                </a:extLst>
              </a:tr>
              <a:tr h="535940">
                <a:tc>
                  <a:txBody>
                    <a:bodyPr/>
                    <a:lstStyle/>
                    <a:p>
                      <a:pPr indent="144145" algn="just"/>
                      <a:r>
                        <a:rPr lang="en-US" sz="1000">
                          <a:effectLst/>
                        </a:rPr>
                        <a:t>Redmond et al., 2007 [6]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31 male subjects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rPr>
                        <a:t>ECG derived respiration and HR statistics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WNR, Linear Discriminant Analysis (LDA) and a quadratic LDA</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rPr>
                        <a:t>up to 76.1%</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70981067"/>
                  </a:ext>
                </a:extLst>
              </a:tr>
              <a:tr h="535940">
                <a:tc>
                  <a:txBody>
                    <a:bodyPr/>
                    <a:lstStyle/>
                    <a:p>
                      <a:pPr indent="144145" algn="just"/>
                      <a:r>
                        <a:rPr lang="en-US" sz="1000" dirty="0">
                          <a:effectLst/>
                          <a:latin typeface="Times New Roman" panose="02020603050405020304" pitchFamily="18" charset="0"/>
                          <a:ea typeface="Times New Roman" panose="02020603050405020304" pitchFamily="18" charset="0"/>
                        </a:rPr>
                        <a:t>Redmond and Heneghan, 2006 [5]</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37 subjects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ECG derived respiration and HR statistics. EEG sleep staging for comparison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Evaluation of HR parameters during different sleep stages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Not reported</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48306669"/>
                  </a:ext>
                </a:extLst>
              </a:tr>
              <a:tr h="535940">
                <a:tc>
                  <a:txBody>
                    <a:bodyPr/>
                    <a:lstStyle/>
                    <a:p>
                      <a:pPr indent="144145" algn="just"/>
                      <a:r>
                        <a:rPr lang="en-US" sz="1000">
                          <a:effectLst/>
                          <a:latin typeface="Times New Roman" panose="02020603050405020304" pitchFamily="18" charset="0"/>
                          <a:ea typeface="Times New Roman" panose="02020603050405020304" pitchFamily="18" charset="0"/>
                        </a:rPr>
                        <a:t>Penzel et al., 2003 [13]</a:t>
                      </a:r>
                      <a:endParaRPr lang="en-IN" sz="1000">
                        <a:effectLst/>
                        <a:latin typeface="Times New Roman" panose="02020603050405020304" pitchFamily="18" charset="0"/>
                        <a:ea typeface="Times New Roman" panose="02020603050405020304" pitchFamily="18" charset="0"/>
                      </a:endParaRPr>
                    </a:p>
                    <a:p>
                      <a:pPr indent="144145" algn="just"/>
                      <a:r>
                        <a:rPr lang="en-US" sz="1000">
                          <a:effectLst/>
                          <a:latin typeface="Times New Roman" panose="02020603050405020304" pitchFamily="18" charset="0"/>
                          <a:ea typeface="Times New Roman" panose="02020603050405020304" pitchFamily="18" charset="0"/>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64 patients with symptoms of excessive daytime sleepiness and arterial hypertension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HR statistics, spectral power</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a:effectLst/>
                          <a:latin typeface="Times New Roman" panose="02020603050405020304" pitchFamily="18" charset="0"/>
                          <a:ea typeface="Times New Roman" panose="02020603050405020304" pitchFamily="18" charset="0"/>
                        </a:rPr>
                        <a:t>Wake, light-, deep-sleep REM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a:r>
                        <a:rPr lang="en-US" sz="1000" dirty="0">
                          <a:effectLst/>
                          <a:latin typeface="Times New Roman" panose="02020603050405020304" pitchFamily="18" charset="0"/>
                          <a:ea typeface="Times New Roman" panose="02020603050405020304" pitchFamily="18" charset="0"/>
                        </a:rPr>
                        <a:t>Not reported</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53029037"/>
                  </a:ext>
                </a:extLst>
              </a:tr>
            </a:tbl>
          </a:graphicData>
        </a:graphic>
      </p:graphicFrame>
      <p:sp>
        <p:nvSpPr>
          <p:cNvPr id="8" name="TextBox 7">
            <a:extLst>
              <a:ext uri="{FF2B5EF4-FFF2-40B4-BE49-F238E27FC236}">
                <a16:creationId xmlns:a16="http://schemas.microsoft.com/office/drawing/2014/main" id="{AA8DF053-F480-526F-1B6D-2C9DD8DD2E85}"/>
              </a:ext>
            </a:extLst>
          </p:cNvPr>
          <p:cNvSpPr txBox="1"/>
          <p:nvPr/>
        </p:nvSpPr>
        <p:spPr>
          <a:xfrm>
            <a:off x="54991" y="109767"/>
            <a:ext cx="9141047" cy="369332"/>
          </a:xfrm>
          <a:prstGeom prst="rect">
            <a:avLst/>
          </a:prstGeom>
          <a:noFill/>
        </p:spPr>
        <p:txBody>
          <a:bodyPr wrap="square">
            <a:spAutoFit/>
          </a:bodyPr>
          <a:lstStyle/>
          <a:p>
            <a:r>
              <a:rPr lang="en-US" dirty="0">
                <a:solidFill>
                  <a:srgbClr val="FF0000"/>
                </a:solidFill>
              </a:rPr>
              <a:t>The Lists Of Contributed Research Works In Sleep Staging Using ECG Signals</a:t>
            </a:r>
            <a:endParaRPr lang="en-IN" dirty="0">
              <a:solidFill>
                <a:srgbClr val="FF0000"/>
              </a:solidFill>
            </a:endParaRPr>
          </a:p>
        </p:txBody>
      </p:sp>
    </p:spTree>
    <p:extLst>
      <p:ext uri="{BB962C8B-B14F-4D97-AF65-F5344CB8AC3E}">
        <p14:creationId xmlns:p14="http://schemas.microsoft.com/office/powerpoint/2010/main" val="3198693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PAPER OUTLINE</a:t>
            </a:r>
          </a:p>
        </p:txBody>
      </p:sp>
      <p:sp>
        <p:nvSpPr>
          <p:cNvPr id="3" name="TextBox 2">
            <a:extLst>
              <a:ext uri="{FF2B5EF4-FFF2-40B4-BE49-F238E27FC236}">
                <a16:creationId xmlns:a16="http://schemas.microsoft.com/office/drawing/2014/main" id="{F729FFC0-E169-6D0E-02DA-1BA0B1C4754A}"/>
              </a:ext>
            </a:extLst>
          </p:cNvPr>
          <p:cNvSpPr txBox="1"/>
          <p:nvPr/>
        </p:nvSpPr>
        <p:spPr>
          <a:xfrm>
            <a:off x="692004" y="1235055"/>
            <a:ext cx="7886700" cy="2677656"/>
          </a:xfrm>
          <a:prstGeom prst="rect">
            <a:avLst/>
          </a:prstGeom>
          <a:noFill/>
        </p:spPr>
        <p:txBody>
          <a:bodyPr wrap="square" rtlCol="0">
            <a:spAutoFit/>
          </a:bodyPr>
          <a:lstStyle/>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Introduction</a:t>
            </a:r>
          </a:p>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Related Works</a:t>
            </a:r>
          </a:p>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Inference from literature survey</a:t>
            </a:r>
          </a:p>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Frame work of Sleep Staging System</a:t>
            </a:r>
          </a:p>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Conclusion</a:t>
            </a:r>
          </a:p>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Future Work</a:t>
            </a:r>
          </a:p>
          <a:p>
            <a:pPr marL="342900" indent="-342900" algn="just">
              <a:buFont typeface="+mj-lt"/>
              <a:buAutoNum type="arabicPeriod"/>
            </a:pPr>
            <a:r>
              <a:rPr lang="en-IN" sz="2400" dirty="0">
                <a:solidFill>
                  <a:schemeClr val="tx2">
                    <a:lumMod val="75000"/>
                  </a:schemeClr>
                </a:solidFill>
                <a:latin typeface="Times New Roman" panose="02020603050405020304" pitchFamily="18" charset="0"/>
                <a:cs typeface="Times New Roman" panose="02020603050405020304" pitchFamily="18" charset="0"/>
              </a:rPr>
              <a:t>References            </a:t>
            </a:r>
          </a:p>
        </p:txBody>
      </p:sp>
    </p:spTree>
    <p:extLst>
      <p:ext uri="{BB962C8B-B14F-4D97-AF65-F5344CB8AC3E}">
        <p14:creationId xmlns:p14="http://schemas.microsoft.com/office/powerpoint/2010/main" val="253983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48641C-4747-7BD6-3178-CDFF8DBDB1A4}"/>
              </a:ext>
            </a:extLst>
          </p:cNvPr>
          <p:cNvSpPr txBox="1"/>
          <p:nvPr/>
        </p:nvSpPr>
        <p:spPr>
          <a:xfrm>
            <a:off x="56707" y="150277"/>
            <a:ext cx="7641266" cy="646331"/>
          </a:xfrm>
          <a:prstGeom prst="rect">
            <a:avLst/>
          </a:prstGeom>
          <a:noFill/>
        </p:spPr>
        <p:txBody>
          <a:bodyPr wrap="square">
            <a:spAutoFit/>
          </a:bodyPr>
          <a:lstStyle/>
          <a:p>
            <a:pPr algn="just"/>
            <a:r>
              <a:rPr lang="en-US" dirty="0">
                <a:solidFill>
                  <a:srgbClr val="FF0000"/>
                </a:solidFill>
              </a:rPr>
              <a:t>A Brief Lists Of Reviewed Sleep Studies Based On Polysomnography Signals</a:t>
            </a:r>
            <a:endParaRPr lang="en-IN" dirty="0">
              <a:solidFill>
                <a:srgbClr val="FF0000"/>
              </a:solidFill>
            </a:endParaRPr>
          </a:p>
        </p:txBody>
      </p:sp>
      <p:pic>
        <p:nvPicPr>
          <p:cNvPr id="8" name="Picture 7">
            <a:extLst>
              <a:ext uri="{FF2B5EF4-FFF2-40B4-BE49-F238E27FC236}">
                <a16:creationId xmlns:a16="http://schemas.microsoft.com/office/drawing/2014/main" id="{EA9ADD40-BC0E-639E-8A74-BB0A01C4237E}"/>
              </a:ext>
            </a:extLst>
          </p:cNvPr>
          <p:cNvPicPr>
            <a:picLocks noChangeAspect="1"/>
          </p:cNvPicPr>
          <p:nvPr/>
        </p:nvPicPr>
        <p:blipFill>
          <a:blip r:embed="rId3"/>
          <a:stretch>
            <a:fillRect/>
          </a:stretch>
        </p:blipFill>
        <p:spPr>
          <a:xfrm>
            <a:off x="1414205" y="1100856"/>
            <a:ext cx="5842742" cy="3716353"/>
          </a:xfrm>
          <a:prstGeom prst="rect">
            <a:avLst/>
          </a:prstGeom>
        </p:spPr>
      </p:pic>
    </p:spTree>
    <p:extLst>
      <p:ext uri="{BB962C8B-B14F-4D97-AF65-F5344CB8AC3E}">
        <p14:creationId xmlns:p14="http://schemas.microsoft.com/office/powerpoint/2010/main" val="60022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E47E6C-44D7-3469-9704-16F41FFD6FDE}"/>
              </a:ext>
            </a:extLst>
          </p:cNvPr>
          <p:cNvPicPr>
            <a:picLocks noGrp="1" noChangeAspect="1"/>
          </p:cNvPicPr>
          <p:nvPr>
            <p:ph idx="1"/>
          </p:nvPr>
        </p:nvPicPr>
        <p:blipFill>
          <a:blip r:embed="rId2"/>
          <a:stretch>
            <a:fillRect/>
          </a:stretch>
        </p:blipFill>
        <p:spPr>
          <a:xfrm>
            <a:off x="916565" y="465673"/>
            <a:ext cx="7089802" cy="4527550"/>
          </a:xfrm>
        </p:spPr>
      </p:pic>
      <p:sp>
        <p:nvSpPr>
          <p:cNvPr id="6" name="TextBox 5">
            <a:extLst>
              <a:ext uri="{FF2B5EF4-FFF2-40B4-BE49-F238E27FC236}">
                <a16:creationId xmlns:a16="http://schemas.microsoft.com/office/drawing/2014/main" id="{F7AC4639-E630-D946-7192-D1D8C023050F}"/>
              </a:ext>
            </a:extLst>
          </p:cNvPr>
          <p:cNvSpPr txBox="1"/>
          <p:nvPr/>
        </p:nvSpPr>
        <p:spPr>
          <a:xfrm>
            <a:off x="829339" y="22686"/>
            <a:ext cx="7641266" cy="646331"/>
          </a:xfrm>
          <a:prstGeom prst="rect">
            <a:avLst/>
          </a:prstGeom>
          <a:noFill/>
        </p:spPr>
        <p:txBody>
          <a:bodyPr wrap="square">
            <a:spAutoFit/>
          </a:bodyPr>
          <a:lstStyle/>
          <a:p>
            <a:pPr algn="just"/>
            <a:r>
              <a:rPr lang="en-US" dirty="0">
                <a:solidFill>
                  <a:srgbClr val="FF0000"/>
                </a:solidFill>
              </a:rPr>
              <a:t>A Brief Lists Of Reviewed Sleep Studies Based On Polysomnography Signals</a:t>
            </a:r>
            <a:endParaRPr lang="en-IN" dirty="0">
              <a:solidFill>
                <a:srgbClr val="FF0000"/>
              </a:solidFill>
            </a:endParaRPr>
          </a:p>
        </p:txBody>
      </p:sp>
    </p:spTree>
    <p:extLst>
      <p:ext uri="{BB962C8B-B14F-4D97-AF65-F5344CB8AC3E}">
        <p14:creationId xmlns:p14="http://schemas.microsoft.com/office/powerpoint/2010/main" val="61403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6615" y="124047"/>
            <a:ext cx="6447501" cy="990600"/>
          </a:xfrm>
        </p:spPr>
        <p:txBody>
          <a:bodyPr>
            <a:normAutofit/>
          </a:bodyPr>
          <a:lstStyle/>
          <a:p>
            <a:r>
              <a:rPr lang="en-US" dirty="0">
                <a:solidFill>
                  <a:srgbClr val="00217E"/>
                </a:solidFill>
              </a:rPr>
              <a:t>CONCLUSION</a:t>
            </a:r>
          </a:p>
        </p:txBody>
      </p:sp>
      <p:sp>
        <p:nvSpPr>
          <p:cNvPr id="7" name="TextBox 6">
            <a:extLst>
              <a:ext uri="{FF2B5EF4-FFF2-40B4-BE49-F238E27FC236}">
                <a16:creationId xmlns:a16="http://schemas.microsoft.com/office/drawing/2014/main" id="{6BB4F908-6E7A-4DD2-48B9-AD9BAEBEE3F5}"/>
              </a:ext>
            </a:extLst>
          </p:cNvPr>
          <p:cNvSpPr txBox="1"/>
          <p:nvPr/>
        </p:nvSpPr>
        <p:spPr>
          <a:xfrm>
            <a:off x="54992" y="1000882"/>
            <a:ext cx="8968506" cy="3877985"/>
          </a:xfrm>
          <a:prstGeom prst="rect">
            <a:avLst/>
          </a:prstGeom>
          <a:noFill/>
        </p:spPr>
        <p:txBody>
          <a:bodyPr wrap="square">
            <a:spAutoFit/>
          </a:bodyPr>
          <a:lstStyle/>
          <a:p>
            <a:pPr marL="285750" indent="-285750" algn="just">
              <a:spcBef>
                <a:spcPts val="1000"/>
              </a:spcBef>
              <a:spcAft>
                <a:spcPts val="1000"/>
              </a:spcAft>
              <a:buFont typeface="Wingdings" panose="05000000000000000000" pitchFamily="2" charset="2"/>
              <a:buChar char="v"/>
            </a:pPr>
            <a:r>
              <a:rPr lang="en-US" sz="1400" kern="0" dirty="0">
                <a:solidFill>
                  <a:srgbClr val="000000"/>
                </a:solidFill>
                <a:latin typeface="Times New Roman" pitchFamily="18" charset="0"/>
                <a:cs typeface="Times New Roman" pitchFamily="18" charset="0"/>
              </a:rPr>
              <a:t>In this review, the recently contributed methods in sleep scoring systems based on ML and DL have been sincerely exercised, comparing these studies in different aspects.ML methodologies performed well for binary-class classification problems but poorly for multi-class classification problems. </a:t>
            </a:r>
          </a:p>
          <a:p>
            <a:pPr marL="285750" indent="-285750" algn="just">
              <a:spcBef>
                <a:spcPts val="1000"/>
              </a:spcBef>
              <a:spcAft>
                <a:spcPts val="1000"/>
              </a:spcAft>
              <a:buFont typeface="Wingdings" panose="05000000000000000000" pitchFamily="2" charset="2"/>
              <a:buChar char="v"/>
            </a:pPr>
            <a:r>
              <a:rPr lang="en-US" sz="1400" kern="0" dirty="0">
                <a:solidFill>
                  <a:srgbClr val="000000"/>
                </a:solidFill>
                <a:latin typeface="Times New Roman" pitchFamily="18" charset="0"/>
                <a:cs typeface="Times New Roman" pitchFamily="18" charset="0"/>
              </a:rPr>
              <a:t>The main limitation concerning ML algorithms is the required hand-crafted features for inspecting the changes in the behavior of sleep stages over the individual sleep stages. Another challenging job for ML algorithms is, identifying the relevance of the feature subject to the patient’s behavior. </a:t>
            </a:r>
          </a:p>
          <a:p>
            <a:pPr marL="285750" indent="-285750" algn="just">
              <a:spcBef>
                <a:spcPts val="1000"/>
              </a:spcBef>
              <a:spcAft>
                <a:spcPts val="1000"/>
              </a:spcAft>
              <a:buFont typeface="Wingdings" panose="05000000000000000000" pitchFamily="2" charset="2"/>
              <a:buChar char="v"/>
            </a:pPr>
            <a:r>
              <a:rPr lang="en-US" sz="1400" kern="0" dirty="0">
                <a:solidFill>
                  <a:srgbClr val="000000"/>
                </a:solidFill>
                <a:latin typeface="Times New Roman" pitchFamily="18" charset="0"/>
                <a:cs typeface="Times New Roman" pitchFamily="18" charset="0"/>
              </a:rPr>
              <a:t>In ML based sleep-scoring system, the selection of classification algorithms is also of difficult job. Sometimes it may directly impact the classification performance. Due to these limitations, most researchers adopted the DL approaches, making it more comfortable and accurate to discriminate the changes in sleep behavior over individual sleep stages. The most significant advantage of DL approach features is automatically recognized without explicit features. From this review, we have found that DL models achieved improved results compared to ML models. </a:t>
            </a:r>
          </a:p>
          <a:p>
            <a:pPr marL="285750" indent="-285750" algn="just">
              <a:spcBef>
                <a:spcPts val="1000"/>
              </a:spcBef>
              <a:spcAft>
                <a:spcPts val="1000"/>
              </a:spcAft>
              <a:buFont typeface="Wingdings" panose="05000000000000000000" pitchFamily="2" charset="2"/>
              <a:buChar char="v"/>
            </a:pPr>
            <a:r>
              <a:rPr lang="en-US" sz="1400" kern="0" dirty="0">
                <a:solidFill>
                  <a:srgbClr val="000000"/>
                </a:solidFill>
                <a:latin typeface="Times New Roman" pitchFamily="18" charset="0"/>
                <a:cs typeface="Times New Roman" pitchFamily="18" charset="0"/>
              </a:rPr>
              <a:t>This review helps to understand the significant improvements achieved and the limitations of sleep staging. Therefore, in this review study, we have pointed out that the future direction of the sleep scoring system should be multi-modal signal fusions. </a:t>
            </a:r>
            <a:endParaRPr lang="en-IN" sz="1400" kern="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9453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7880" y="131135"/>
            <a:ext cx="6447501" cy="990600"/>
          </a:xfrm>
        </p:spPr>
        <p:txBody>
          <a:bodyPr>
            <a:normAutofit/>
          </a:bodyPr>
          <a:lstStyle/>
          <a:p>
            <a:r>
              <a:rPr lang="en-US" dirty="0">
                <a:solidFill>
                  <a:srgbClr val="00217E"/>
                </a:solidFill>
              </a:rPr>
              <a:t>FUTURE WORK </a:t>
            </a:r>
          </a:p>
        </p:txBody>
      </p:sp>
      <p:sp>
        <p:nvSpPr>
          <p:cNvPr id="7" name="TextBox 6">
            <a:extLst>
              <a:ext uri="{FF2B5EF4-FFF2-40B4-BE49-F238E27FC236}">
                <a16:creationId xmlns:a16="http://schemas.microsoft.com/office/drawing/2014/main" id="{CD0E211E-683D-21EF-48AB-585739C671B7}"/>
              </a:ext>
            </a:extLst>
          </p:cNvPr>
          <p:cNvSpPr txBox="1"/>
          <p:nvPr/>
        </p:nvSpPr>
        <p:spPr>
          <a:xfrm>
            <a:off x="267644" y="1069720"/>
            <a:ext cx="8124989" cy="3275064"/>
          </a:xfrm>
          <a:prstGeom prst="rect">
            <a:avLst/>
          </a:prstGeom>
          <a:noFill/>
        </p:spPr>
        <p:txBody>
          <a:bodyPr wrap="square">
            <a:spAutoFit/>
          </a:bodyPr>
          <a:lstStyle/>
          <a:p>
            <a:pPr marL="285750" indent="-285750" algn="just">
              <a:lnSpc>
                <a:spcPct val="150000"/>
              </a:lnSpc>
              <a:spcBef>
                <a:spcPts val="1000"/>
              </a:spcBef>
              <a:spcAft>
                <a:spcPts val="1000"/>
              </a:spcAft>
              <a:buFont typeface="Wingdings" panose="05000000000000000000" pitchFamily="2" charset="2"/>
              <a:buChar char="v"/>
            </a:pPr>
            <a:r>
              <a:rPr lang="en-US"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Applying data augmentation technique to overcome the class imbalance problem.</a:t>
            </a:r>
            <a:endParaRPr lang="en-I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1000"/>
              </a:spcBef>
              <a:spcAft>
                <a:spcPts val="1000"/>
              </a:spcAft>
              <a:buFont typeface="Wingdings" panose="05000000000000000000" pitchFamily="2" charset="2"/>
              <a:buChar char="v"/>
            </a:pPr>
            <a:r>
              <a:rPr lang="en-US"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Extracting the proposed methodology by obtaining a non-linear artefact removal algorithm</a:t>
            </a:r>
            <a:endParaRPr lang="en-I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1000"/>
              </a:spcBef>
              <a:spcAft>
                <a:spcPts val="1000"/>
              </a:spcAft>
              <a:buFont typeface="Wingdings" panose="05000000000000000000" pitchFamily="2" charset="2"/>
              <a:buChar char="v"/>
            </a:pPr>
            <a:r>
              <a:rPr lang="en-US"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Developing a prototype for automated sleep staging system software.</a:t>
            </a:r>
            <a:endParaRPr lang="en-I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1000"/>
              </a:spcBef>
              <a:spcAft>
                <a:spcPts val="1000"/>
              </a:spcAft>
              <a:buFont typeface="Wingdings" panose="05000000000000000000" pitchFamily="2" charset="2"/>
              <a:buChar char="v"/>
            </a:pPr>
            <a:r>
              <a:rPr lang="en-US"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Applying multiple-classifier based on DL techniques to enhance the performance of sleep staging.</a:t>
            </a:r>
            <a:endParaRPr lang="en-I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1000"/>
              </a:spcBef>
              <a:spcAft>
                <a:spcPts val="1000"/>
              </a:spcAft>
              <a:buFont typeface="Wingdings" panose="05000000000000000000" pitchFamily="2" charset="2"/>
              <a:buChar char="v"/>
            </a:pPr>
            <a:r>
              <a:rPr lang="en-US"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 performance of the proposed methodology can be improved by using different DL models.</a:t>
            </a:r>
            <a:endParaRPr lang="en-I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Bef>
                <a:spcPts val="1000"/>
              </a:spcBef>
              <a:spcAft>
                <a:spcPts val="1000"/>
              </a:spcAft>
              <a:buFont typeface="Wingdings" panose="05000000000000000000" pitchFamily="2" charset="2"/>
              <a:buChar char="v"/>
            </a:pPr>
            <a:r>
              <a:rPr lang="en-US"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Collect more real sleep datasets and improving the generalization ability of the learning algorithms.</a:t>
            </a:r>
            <a:endParaRPr lang="en-IN" sz="1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224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REFERENCES</a:t>
            </a:r>
          </a:p>
        </p:txBody>
      </p:sp>
      <p:sp>
        <p:nvSpPr>
          <p:cNvPr id="7" name="TextBox 6">
            <a:extLst>
              <a:ext uri="{FF2B5EF4-FFF2-40B4-BE49-F238E27FC236}">
                <a16:creationId xmlns:a16="http://schemas.microsoft.com/office/drawing/2014/main" id="{F10BAE85-4CAB-09D3-C849-372CEF223320}"/>
              </a:ext>
            </a:extLst>
          </p:cNvPr>
          <p:cNvSpPr txBox="1"/>
          <p:nvPr/>
        </p:nvSpPr>
        <p:spPr>
          <a:xfrm>
            <a:off x="66477" y="1024598"/>
            <a:ext cx="8942843" cy="3477875"/>
          </a:xfrm>
          <a:prstGeom prst="rect">
            <a:avLst/>
          </a:prstGeom>
          <a:noFill/>
        </p:spPr>
        <p:txBody>
          <a:bodyPr wrap="square">
            <a:spAutoFit/>
          </a:bodyPr>
          <a:lstStyle/>
          <a:p>
            <a:pPr algn="just"/>
            <a:r>
              <a:rPr lang="en-IN" sz="1100" dirty="0"/>
              <a:t>1.Panossian, LA., </a:t>
            </a:r>
            <a:r>
              <a:rPr lang="en-IN" sz="1100" dirty="0" err="1"/>
              <a:t>Avidan</a:t>
            </a:r>
            <a:r>
              <a:rPr lang="en-IN" sz="1100" dirty="0"/>
              <a:t>, AY.: Review of Sleep Disorders. Med. Clin. N. Am. 93,407–425 (2009). </a:t>
            </a:r>
          </a:p>
          <a:p>
            <a:pPr algn="just"/>
            <a:r>
              <a:rPr lang="en-IN" sz="1100" dirty="0"/>
              <a:t>2.Smaldone, A., Honig, JC., Byrne, MW.: Sleepless in America: inadequate sleep and re-</a:t>
            </a:r>
            <a:r>
              <a:rPr lang="en-IN" sz="1100" dirty="0" err="1"/>
              <a:t>lationships</a:t>
            </a:r>
            <a:r>
              <a:rPr lang="en-IN" sz="1100" dirty="0"/>
              <a:t> to health and well-being of our nation’s children. Pediatrics.119, 29–37(2007).</a:t>
            </a:r>
          </a:p>
          <a:p>
            <a:pPr algn="just"/>
            <a:r>
              <a:rPr lang="en-IN" sz="1100" dirty="0"/>
              <a:t>3.Satapathy, SK., Loganathan, D., Narayanan P. and </a:t>
            </a:r>
            <a:r>
              <a:rPr lang="en-IN" sz="1100" dirty="0" err="1"/>
              <a:t>Sharathkumar</a:t>
            </a:r>
            <a:r>
              <a:rPr lang="en-IN" sz="1100" dirty="0"/>
              <a:t>, S.: Convolutional neural network for classification of multiple sleep stages from dual-channel EEG sig-</a:t>
            </a:r>
            <a:r>
              <a:rPr lang="en-IN" sz="1100" dirty="0" err="1"/>
              <a:t>nals</a:t>
            </a:r>
            <a:r>
              <a:rPr lang="en-IN" sz="1100" dirty="0"/>
              <a:t>, 2020 IEEE 4th Conference on Information &amp; Communication Technology (CICT), pp. 1-16 (2020)</a:t>
            </a:r>
          </a:p>
          <a:p>
            <a:pPr algn="just"/>
            <a:r>
              <a:rPr lang="en-IN" sz="1100" dirty="0"/>
              <a:t>4.Satapathy, SK.  and Kondaveeti, HK.: Automated Sleep Stage Analysis and </a:t>
            </a:r>
            <a:r>
              <a:rPr lang="en-IN" sz="1100" dirty="0" err="1"/>
              <a:t>Classifica-tion</a:t>
            </a:r>
            <a:r>
              <a:rPr lang="en-IN" sz="1100" dirty="0"/>
              <a:t> Based on Different Age Specified Subjects from a Single-Channel of EEG Signal, 2021 IEEE Madras Section Conference (MASCON), pp. 1-7 (2021)</a:t>
            </a:r>
          </a:p>
          <a:p>
            <a:pPr algn="just"/>
            <a:r>
              <a:rPr lang="en-IN" sz="1100" dirty="0"/>
              <a:t>5.Surantha, N., Lesmana, TF. and Isa, SM.: Sleep stage classification using extreme learn-</a:t>
            </a:r>
            <a:r>
              <a:rPr lang="en-IN" sz="1100" dirty="0" err="1"/>
              <a:t>ing</a:t>
            </a:r>
            <a:r>
              <a:rPr lang="en-IN" sz="1100" dirty="0"/>
              <a:t> machine and particle swarm optimization for healthcare big data. J Big Data 8, 14 (2021). </a:t>
            </a:r>
          </a:p>
          <a:p>
            <a:pPr algn="just"/>
            <a:r>
              <a:rPr lang="en-IN" sz="1100" dirty="0"/>
              <a:t>6.Eldele, E. et al.: An Attention-Based Deep Learning Approach for Sleep Stage </a:t>
            </a:r>
            <a:r>
              <a:rPr lang="en-IN" sz="1100" dirty="0" err="1"/>
              <a:t>Classifi</a:t>
            </a:r>
            <a:r>
              <a:rPr lang="en-IN" sz="1100" dirty="0"/>
              <a:t>-cation With Single-Channel EEG, in IEEE Transactions on Neural Systems and </a:t>
            </a:r>
            <a:r>
              <a:rPr lang="en-IN" sz="1100" dirty="0" err="1"/>
              <a:t>Rehabil-itation</a:t>
            </a:r>
            <a:r>
              <a:rPr lang="en-IN" sz="1100" dirty="0"/>
              <a:t> Engineering, 29, 809-818 (2021)</a:t>
            </a:r>
          </a:p>
          <a:p>
            <a:pPr algn="just"/>
            <a:r>
              <a:rPr lang="en-IN" sz="1100" dirty="0"/>
              <a:t>7.Satapathy, SK.,  Ravisankar, M. and </a:t>
            </a:r>
            <a:r>
              <a:rPr lang="en-IN" sz="1100" dirty="0" err="1"/>
              <a:t>Logannathan</a:t>
            </a:r>
            <a:r>
              <a:rPr lang="en-IN" sz="1100" dirty="0"/>
              <a:t>, D.: Automated Sleep Stage Analysis and Classification Based on Different Age Specified Subjects From a Dual-Channel of EEG Signal, 2020 IEEE International Conference on Electronics, Computing and Communication Technologies (CONECCT),pp. 1-6 (2020)</a:t>
            </a:r>
          </a:p>
          <a:p>
            <a:pPr algn="just"/>
            <a:r>
              <a:rPr lang="en-IN" sz="1100" dirty="0"/>
              <a:t>8.Satapathy, SK., Loganathan, D.: Automated Accurate Sleep Stage Classification System Using Machine Learning Techniques with EEG Signals. In: Kannan, S.R., Last, M., Hong, TP., Chen, CH. (eds) Fuzzy Mathematical Analysis and Advances in </a:t>
            </a:r>
            <a:r>
              <a:rPr lang="en-IN" sz="1100" dirty="0" err="1"/>
              <a:t>Computa-tional</a:t>
            </a:r>
            <a:r>
              <a:rPr lang="en-IN" sz="1100" dirty="0"/>
              <a:t> Mathematics. Studies in Fuzziness and Soft Computing, vol 419. Springer, </a:t>
            </a:r>
            <a:r>
              <a:rPr lang="en-IN" sz="1100" dirty="0" err="1"/>
              <a:t>Singa</a:t>
            </a:r>
            <a:r>
              <a:rPr lang="en-IN" sz="1100" dirty="0"/>
              <a:t>-pore.</a:t>
            </a:r>
          </a:p>
          <a:p>
            <a:pPr algn="just"/>
            <a:r>
              <a:rPr lang="en-IN" sz="1100" dirty="0"/>
              <a:t>9.Liu, Cong &amp; Tan., Bin &amp; Fu., Mingyu &amp; Li., </a:t>
            </a:r>
            <a:r>
              <a:rPr lang="en-IN" sz="1100" dirty="0" err="1"/>
              <a:t>Jinlian</a:t>
            </a:r>
            <a:r>
              <a:rPr lang="en-IN" sz="1100" dirty="0"/>
              <a:t> &amp; Wang., Jun &amp; Hou., </a:t>
            </a:r>
            <a:r>
              <a:rPr lang="en-IN" sz="1100" dirty="0" err="1"/>
              <a:t>Fengzhen</a:t>
            </a:r>
            <a:r>
              <a:rPr lang="en-IN" sz="1100" dirty="0"/>
              <a:t> &amp; Yang, Albert.: Automatic sleep staging with a single-channel EEG based on ensemble empirical mode decomposition, </a:t>
            </a:r>
            <a:r>
              <a:rPr lang="en-IN" sz="1100" dirty="0" err="1"/>
              <a:t>Physica</a:t>
            </a:r>
            <a:r>
              <a:rPr lang="en-IN" sz="1100" dirty="0"/>
              <a:t> A: Statistical Mechanics and its Applications, Elsevier, vol. 567(C).</a:t>
            </a:r>
          </a:p>
          <a:p>
            <a:pPr algn="just"/>
            <a:r>
              <a:rPr lang="en-IN" sz="1100" dirty="0"/>
              <a:t>10.Satapathy, SK.,  Madhani, H., Garg, S., Swain, D. and Rajput, N.: AutoSleepNet: A Multi-Signal Framework for Automated Sleep Stage Classification," 2022 IEEE World Conference on Applied Intelligence and Computing (AIC),</a:t>
            </a:r>
            <a:r>
              <a:rPr lang="en-IN" sz="1100" dirty="0" err="1"/>
              <a:t>cpp</a:t>
            </a:r>
            <a:r>
              <a:rPr lang="en-IN" sz="1100" dirty="0"/>
              <a:t>. 745-750 (2022)</a:t>
            </a:r>
          </a:p>
        </p:txBody>
      </p:sp>
    </p:spTree>
    <p:extLst>
      <p:ext uri="{BB962C8B-B14F-4D97-AF65-F5344CB8AC3E}">
        <p14:creationId xmlns:p14="http://schemas.microsoft.com/office/powerpoint/2010/main" val="3156728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extLst>
              <a:ext uri="{BEBA8EAE-BF5A-486C-A8C5-ECC9F3942E4B}">
                <a14:imgProps xmlns:a14="http://schemas.microsoft.com/office/drawing/2010/main">
                  <a14:imgLayer r:embed="rId3">
                    <a14:imgEffect>
                      <a14:saturation sat="9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49235" y="989755"/>
            <a:ext cx="4926787" cy="1013962"/>
          </a:xfrm>
        </p:spPr>
        <p:txBody>
          <a:bodyPr>
            <a:normAutofit/>
          </a:bodyPr>
          <a:lstStyle/>
          <a:p>
            <a:r>
              <a:rPr lang="en-US" sz="5400" dirty="0"/>
              <a:t>Questions ?</a:t>
            </a:r>
          </a:p>
        </p:txBody>
      </p:sp>
    </p:spTree>
    <p:extLst>
      <p:ext uri="{BB962C8B-B14F-4D97-AF65-F5344CB8AC3E}">
        <p14:creationId xmlns:p14="http://schemas.microsoft.com/office/powerpoint/2010/main" val="110163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INTRODUCTION</a:t>
            </a:r>
          </a:p>
        </p:txBody>
      </p:sp>
      <p:sp>
        <p:nvSpPr>
          <p:cNvPr id="7" name="TextBox 6">
            <a:extLst>
              <a:ext uri="{FF2B5EF4-FFF2-40B4-BE49-F238E27FC236}">
                <a16:creationId xmlns:a16="http://schemas.microsoft.com/office/drawing/2014/main" id="{D91D9358-35F1-4178-A6DB-23054C36402C}"/>
              </a:ext>
            </a:extLst>
          </p:cNvPr>
          <p:cNvSpPr txBox="1"/>
          <p:nvPr/>
        </p:nvSpPr>
        <p:spPr>
          <a:xfrm>
            <a:off x="54992" y="1000882"/>
            <a:ext cx="8757424" cy="3935757"/>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Historically, the general </a:t>
            </a:r>
            <a:r>
              <a:rPr lang="en-US" sz="1400" b="1" dirty="0">
                <a:solidFill>
                  <a:srgbClr val="C00000"/>
                </a:solidFill>
                <a:latin typeface="Times New Roman" pitchFamily="18" charset="0"/>
                <a:cs typeface="Times New Roman" pitchFamily="18" charset="0"/>
              </a:rPr>
              <a:t>perception of sleep is a steady state of unconsciousness. Still, the</a:t>
            </a:r>
            <a:r>
              <a:rPr lang="en-US" sz="1400" dirty="0">
                <a:solidFill>
                  <a:schemeClr val="tx1"/>
                </a:solidFill>
                <a:latin typeface="Times New Roman" pitchFamily="18" charset="0"/>
                <a:cs typeface="Times New Roman" pitchFamily="18" charset="0"/>
              </a:rPr>
              <a:t> actual truth is that </a:t>
            </a:r>
            <a:r>
              <a:rPr lang="en-US" sz="1400" b="1" dirty="0">
                <a:solidFill>
                  <a:srgbClr val="C00000"/>
                </a:solidFill>
                <a:latin typeface="Times New Roman" pitchFamily="18" charset="0"/>
                <a:cs typeface="Times New Roman" pitchFamily="18" charset="0"/>
              </a:rPr>
              <a:t>it has an active and dynamic life cycle, </a:t>
            </a:r>
            <a:r>
              <a:rPr lang="en-US" sz="1400" dirty="0">
                <a:solidFill>
                  <a:schemeClr val="tx1"/>
                </a:solidFill>
                <a:latin typeface="Times New Roman" pitchFamily="18" charset="0"/>
                <a:cs typeface="Times New Roman" pitchFamily="18" charset="0"/>
              </a:rPr>
              <a:t>during which the brain is entirely functional. </a:t>
            </a:r>
          </a:p>
          <a:p>
            <a:pPr marL="342900" indent="-34290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Indeed, a proper sleep routine can significantly improve cardiac function and maintain appropriate mental restoration, attention,</a:t>
            </a:r>
            <a:r>
              <a:rPr lang="en-US" sz="1400" b="1" dirty="0">
                <a:solidFill>
                  <a:srgbClr val="C00000"/>
                </a:solidFill>
                <a:latin typeface="Times New Roman" pitchFamily="18" charset="0"/>
                <a:cs typeface="Times New Roman" pitchFamily="18" charset="0"/>
              </a:rPr>
              <a:t> consolidation</a:t>
            </a:r>
            <a:r>
              <a:rPr lang="en-US" sz="1400" dirty="0">
                <a:solidFill>
                  <a:schemeClr val="tx1"/>
                </a:solidFill>
                <a:latin typeface="Times New Roman" pitchFamily="18" charset="0"/>
                <a:cs typeface="Times New Roman" pitchFamily="18" charset="0"/>
              </a:rPr>
              <a:t>, and </a:t>
            </a:r>
            <a:r>
              <a:rPr lang="en-US" sz="1400" b="1" dirty="0">
                <a:solidFill>
                  <a:srgbClr val="C00000"/>
                </a:solidFill>
                <a:latin typeface="Times New Roman" pitchFamily="18" charset="0"/>
                <a:cs typeface="Times New Roman" pitchFamily="18" charset="0"/>
              </a:rPr>
              <a:t>behavior</a:t>
            </a:r>
            <a:r>
              <a:rPr lang="en-US" sz="1400" dirty="0">
                <a:solidFill>
                  <a:schemeClr val="tx1"/>
                </a:solidFill>
                <a:latin typeface="Times New Roman" pitchFamily="18" charset="0"/>
                <a:cs typeface="Times New Roman" pitchFamily="18" charset="0"/>
              </a:rPr>
              <a:t>.</a:t>
            </a:r>
          </a:p>
          <a:p>
            <a:pPr marL="800100" lvl="1" indent="-34290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Sleep is an essential </a:t>
            </a:r>
            <a:r>
              <a:rPr lang="en-US" sz="1400" b="1" dirty="0">
                <a:solidFill>
                  <a:srgbClr val="C00000"/>
                </a:solidFill>
                <a:latin typeface="Times New Roman" pitchFamily="18" charset="0"/>
                <a:cs typeface="Times New Roman" pitchFamily="18" charset="0"/>
              </a:rPr>
              <a:t>human physiological activity</a:t>
            </a:r>
            <a:r>
              <a:rPr lang="en-US" sz="1400" dirty="0">
                <a:solidFill>
                  <a:schemeClr val="tx1"/>
                </a:solidFill>
                <a:latin typeface="Times New Roman" pitchFamily="18" charset="0"/>
                <a:cs typeface="Times New Roman" pitchFamily="18" charset="0"/>
              </a:rPr>
              <a:t>. </a:t>
            </a:r>
          </a:p>
          <a:p>
            <a:pPr marL="800100" lvl="1" indent="-34290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Human beings spend </a:t>
            </a:r>
            <a:r>
              <a:rPr lang="en-US" sz="1400" b="1" dirty="0">
                <a:solidFill>
                  <a:srgbClr val="C00000"/>
                </a:solidFill>
                <a:latin typeface="Times New Roman" pitchFamily="18" charset="0"/>
                <a:cs typeface="Times New Roman" pitchFamily="18" charset="0"/>
              </a:rPr>
              <a:t>approximately one-third of their lifetimes </a:t>
            </a:r>
            <a:r>
              <a:rPr lang="en-US" sz="1400" dirty="0">
                <a:solidFill>
                  <a:schemeClr val="tx1"/>
                </a:solidFill>
                <a:latin typeface="Times New Roman" pitchFamily="18" charset="0"/>
                <a:cs typeface="Times New Roman" pitchFamily="18" charset="0"/>
              </a:rPr>
              <a:t>sleeping.</a:t>
            </a:r>
          </a:p>
          <a:p>
            <a:pPr marL="800100" lvl="1" indent="-34290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Sleeping is essential for the body </a:t>
            </a:r>
            <a:r>
              <a:rPr lang="en-US" sz="1400" b="1" dirty="0">
                <a:solidFill>
                  <a:srgbClr val="C00000"/>
                </a:solidFill>
                <a:latin typeface="Times New Roman" pitchFamily="18" charset="0"/>
                <a:cs typeface="Times New Roman" pitchFamily="18" charset="0"/>
              </a:rPr>
              <a:t>to preserve its wellness and health</a:t>
            </a:r>
            <a:r>
              <a:rPr lang="en-US" sz="1400" dirty="0">
                <a:solidFill>
                  <a:schemeClr val="tx1"/>
                </a:solidFill>
                <a:latin typeface="Times New Roman" pitchFamily="18" charset="0"/>
                <a:cs typeface="Times New Roman" pitchFamily="18" charset="0"/>
              </a:rPr>
              <a:t>.</a:t>
            </a:r>
          </a:p>
          <a:p>
            <a:pPr marL="800100" lvl="1" indent="-342900" algn="just">
              <a:lnSpc>
                <a:spcPct val="150000"/>
              </a:lnSpc>
              <a:buFont typeface="Wingdings" panose="05000000000000000000" pitchFamily="2" charset="2"/>
              <a:buChar char="v"/>
            </a:pPr>
            <a:r>
              <a:rPr lang="en-US" sz="1400" b="1" dirty="0">
                <a:solidFill>
                  <a:srgbClr val="C00000"/>
                </a:solidFill>
                <a:latin typeface="Times New Roman" pitchFamily="18" charset="0"/>
                <a:cs typeface="Times New Roman" pitchFamily="18" charset="0"/>
              </a:rPr>
              <a:t>Sleep deprivation </a:t>
            </a:r>
            <a:r>
              <a:rPr lang="en-US" sz="1400" dirty="0">
                <a:solidFill>
                  <a:schemeClr val="tx1"/>
                </a:solidFill>
                <a:latin typeface="Times New Roman" pitchFamily="18" charset="0"/>
                <a:cs typeface="Times New Roman" pitchFamily="18" charset="0"/>
              </a:rPr>
              <a:t>causes a reduction in </a:t>
            </a:r>
            <a:r>
              <a:rPr lang="en-US" sz="1400" b="1" dirty="0">
                <a:solidFill>
                  <a:srgbClr val="C00000"/>
                </a:solidFill>
                <a:latin typeface="Times New Roman" pitchFamily="18" charset="0"/>
                <a:cs typeface="Times New Roman" pitchFamily="18" charset="0"/>
              </a:rPr>
              <a:t>agility and output </a:t>
            </a:r>
            <a:r>
              <a:rPr lang="en-US" sz="1400" dirty="0">
                <a:solidFill>
                  <a:schemeClr val="tx1"/>
                </a:solidFill>
                <a:latin typeface="Times New Roman" pitchFamily="18" charset="0"/>
                <a:cs typeface="Times New Roman" pitchFamily="18" charset="0"/>
              </a:rPr>
              <a:t>during day time, reduces concentration, and adversely affects regular circadian rhythm. It also leads to </a:t>
            </a:r>
            <a:r>
              <a:rPr lang="en-US" sz="1400" b="1" dirty="0">
                <a:solidFill>
                  <a:srgbClr val="C00000"/>
                </a:solidFill>
                <a:latin typeface="Times New Roman" pitchFamily="18" charset="0"/>
                <a:cs typeface="Times New Roman" pitchFamily="18" charset="0"/>
              </a:rPr>
              <a:t>mental and physical impairments</a:t>
            </a:r>
            <a:r>
              <a:rPr lang="en-US" sz="1400" dirty="0">
                <a:solidFill>
                  <a:schemeClr val="tx1"/>
                </a:solidFill>
                <a:latin typeface="Times New Roman" pitchFamily="18" charset="0"/>
                <a:cs typeface="Times New Roman" pitchFamily="18" charset="0"/>
              </a:rPr>
              <a:t>, </a:t>
            </a:r>
            <a:r>
              <a:rPr lang="en-US" sz="1400" b="1" dirty="0">
                <a:solidFill>
                  <a:srgbClr val="C00000"/>
                </a:solidFill>
                <a:latin typeface="Times New Roman" pitchFamily="18" charset="0"/>
                <a:cs typeface="Times New Roman" pitchFamily="18" charset="0"/>
              </a:rPr>
              <a:t>affects immunity</a:t>
            </a:r>
            <a:r>
              <a:rPr lang="en-US" sz="1400" dirty="0">
                <a:solidFill>
                  <a:schemeClr val="tx1"/>
                </a:solidFill>
                <a:latin typeface="Times New Roman" pitchFamily="18" charset="0"/>
                <a:cs typeface="Times New Roman" pitchFamily="18" charset="0"/>
              </a:rPr>
              <a:t>, </a:t>
            </a:r>
            <a:r>
              <a:rPr lang="en-US" sz="1400" b="1" dirty="0">
                <a:solidFill>
                  <a:srgbClr val="C00000"/>
                </a:solidFill>
                <a:latin typeface="Times New Roman" pitchFamily="18" charset="0"/>
                <a:cs typeface="Times New Roman" pitchFamily="18" charset="0"/>
              </a:rPr>
              <a:t>reduces cognitive functioning</a:t>
            </a:r>
            <a:r>
              <a:rPr lang="en-US" sz="1400" dirty="0">
                <a:solidFill>
                  <a:schemeClr val="tx1"/>
                </a:solidFill>
                <a:latin typeface="Times New Roman" pitchFamily="18" charset="0"/>
                <a:cs typeface="Times New Roman" pitchFamily="18" charset="0"/>
              </a:rPr>
              <a:t>, and causes </a:t>
            </a:r>
            <a:r>
              <a:rPr lang="en-US" sz="1400" b="1" dirty="0">
                <a:solidFill>
                  <a:srgbClr val="C00000"/>
                </a:solidFill>
                <a:latin typeface="Times New Roman" pitchFamily="18" charset="0"/>
                <a:cs typeface="Times New Roman" pitchFamily="18" charset="0"/>
              </a:rPr>
              <a:t>other health issues</a:t>
            </a:r>
            <a:r>
              <a:rPr lang="en-US" sz="1400" dirty="0">
                <a:solidFill>
                  <a:schemeClr val="tx1"/>
                </a:solidFill>
                <a:latin typeface="Times New Roman" pitchFamily="18" charset="0"/>
                <a:cs typeface="Times New Roman" pitchFamily="18" charset="0"/>
              </a:rPr>
              <a:t>.</a:t>
            </a:r>
          </a:p>
          <a:p>
            <a:pPr marL="342900" indent="-34290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Therefore, it’s </a:t>
            </a:r>
            <a:r>
              <a:rPr lang="en-US" sz="1400" b="1" dirty="0">
                <a:solidFill>
                  <a:srgbClr val="C00000"/>
                </a:solidFill>
                <a:latin typeface="Times New Roman" pitchFamily="18" charset="0"/>
                <a:cs typeface="Times New Roman" pitchFamily="18" charset="0"/>
              </a:rPr>
              <a:t>essential to assess sleep quality and address the diagnosis solutions </a:t>
            </a:r>
            <a:r>
              <a:rPr lang="en-US" sz="1400" dirty="0">
                <a:solidFill>
                  <a:schemeClr val="tx1"/>
                </a:solidFill>
                <a:latin typeface="Times New Roman" pitchFamily="18" charset="0"/>
                <a:cs typeface="Times New Roman" pitchFamily="18" charset="0"/>
              </a:rPr>
              <a:t>in the field of health care and </a:t>
            </a:r>
            <a:r>
              <a:rPr lang="en-US" sz="1400" b="1" dirty="0">
                <a:solidFill>
                  <a:srgbClr val="C00000"/>
                </a:solidFill>
                <a:latin typeface="Times New Roman" pitchFamily="18" charset="0"/>
                <a:cs typeface="Times New Roman" pitchFamily="18" charset="0"/>
              </a:rPr>
              <a:t>sleep research</a:t>
            </a:r>
            <a:endParaRPr lang="en-IN" sz="1400" dirty="0"/>
          </a:p>
        </p:txBody>
      </p:sp>
    </p:spTree>
    <p:extLst>
      <p:ext uri="{BB962C8B-B14F-4D97-AF65-F5344CB8AC3E}">
        <p14:creationId xmlns:p14="http://schemas.microsoft.com/office/powerpoint/2010/main" val="120134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INTRODUCTION</a:t>
            </a:r>
          </a:p>
        </p:txBody>
      </p:sp>
      <p:sp>
        <p:nvSpPr>
          <p:cNvPr id="7" name="TextBox 6">
            <a:extLst>
              <a:ext uri="{FF2B5EF4-FFF2-40B4-BE49-F238E27FC236}">
                <a16:creationId xmlns:a16="http://schemas.microsoft.com/office/drawing/2014/main" id="{D91D9358-35F1-4178-A6DB-23054C36402C}"/>
              </a:ext>
            </a:extLst>
          </p:cNvPr>
          <p:cNvSpPr txBox="1"/>
          <p:nvPr/>
        </p:nvSpPr>
        <p:spPr>
          <a:xfrm>
            <a:off x="54992" y="1000882"/>
            <a:ext cx="8757424" cy="2644250"/>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Sleep is a </a:t>
            </a:r>
            <a:r>
              <a:rPr lang="en-US" sz="1400" b="1" dirty="0">
                <a:solidFill>
                  <a:srgbClr val="C00000"/>
                </a:solidFill>
                <a:latin typeface="Times New Roman" pitchFamily="18" charset="0"/>
                <a:cs typeface="Times New Roman" pitchFamily="18" charset="0"/>
              </a:rPr>
              <a:t>continuous and dynamic process</a:t>
            </a:r>
            <a:r>
              <a:rPr lang="en-US" sz="1400" dirty="0">
                <a:solidFill>
                  <a:schemeClr val="tx1"/>
                </a:solidFill>
                <a:latin typeface="Times New Roman" pitchFamily="18" charset="0"/>
                <a:cs typeface="Times New Roman" pitchFamily="18" charset="0"/>
              </a:rPr>
              <a:t>, which has its cyclic structural framework with a time course.</a:t>
            </a:r>
          </a:p>
          <a:p>
            <a:pPr marL="285750" indent="-28575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There are two main types of sleep stages as observed in human sleep, one is </a:t>
            </a:r>
            <a:r>
              <a:rPr lang="en-US" sz="1400" b="1" dirty="0">
                <a:solidFill>
                  <a:srgbClr val="C00000"/>
                </a:solidFill>
                <a:latin typeface="Times New Roman" pitchFamily="18" charset="0"/>
                <a:cs typeface="Times New Roman" pitchFamily="18" charset="0"/>
              </a:rPr>
              <a:t>rapid eye movement (REM) </a:t>
            </a:r>
            <a:r>
              <a:rPr lang="en-US" sz="1400" dirty="0">
                <a:solidFill>
                  <a:schemeClr val="tx1"/>
                </a:solidFill>
                <a:latin typeface="Times New Roman" pitchFamily="18" charset="0"/>
                <a:cs typeface="Times New Roman" pitchFamily="18" charset="0"/>
              </a:rPr>
              <a:t>and another one is </a:t>
            </a:r>
            <a:r>
              <a:rPr lang="en-US" sz="1400" b="1" dirty="0">
                <a:solidFill>
                  <a:srgbClr val="C00000"/>
                </a:solidFill>
                <a:latin typeface="Times New Roman" pitchFamily="18" charset="0"/>
                <a:cs typeface="Times New Roman" pitchFamily="18" charset="0"/>
              </a:rPr>
              <a:t>non-rapid eye movement (N-REM) </a:t>
            </a:r>
            <a:r>
              <a:rPr lang="en-US" sz="1400" dirty="0">
                <a:solidFill>
                  <a:schemeClr val="tx1"/>
                </a:solidFill>
                <a:latin typeface="Times New Roman" pitchFamily="18" charset="0"/>
                <a:cs typeface="Times New Roman" pitchFamily="18" charset="0"/>
              </a:rPr>
              <a:t>sleep.</a:t>
            </a:r>
          </a:p>
          <a:p>
            <a:pPr marL="285750" indent="-28575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Throughout the night the sleep cycle covers </a:t>
            </a:r>
            <a:r>
              <a:rPr lang="en-US" sz="1400" b="1" dirty="0">
                <a:solidFill>
                  <a:srgbClr val="C00000"/>
                </a:solidFill>
                <a:latin typeface="Times New Roman" pitchFamily="18" charset="0"/>
                <a:cs typeface="Times New Roman" pitchFamily="18" charset="0"/>
              </a:rPr>
              <a:t>NREM and REM sleep stages cyclically </a:t>
            </a:r>
            <a:r>
              <a:rPr lang="en-US" sz="1400" dirty="0">
                <a:solidFill>
                  <a:schemeClr val="tx1"/>
                </a:solidFill>
                <a:latin typeface="Times New Roman" pitchFamily="18" charset="0"/>
                <a:cs typeface="Times New Roman" pitchFamily="18" charset="0"/>
              </a:rPr>
              <a:t>and typically each cycle lasts </a:t>
            </a:r>
            <a:r>
              <a:rPr lang="en-US" sz="1400" b="1" dirty="0">
                <a:solidFill>
                  <a:srgbClr val="C00000"/>
                </a:solidFill>
                <a:latin typeface="Times New Roman" pitchFamily="18" charset="0"/>
                <a:cs typeface="Times New Roman" pitchFamily="18" charset="0"/>
              </a:rPr>
              <a:t>on an average 45-60 minutes</a:t>
            </a:r>
            <a:r>
              <a:rPr lang="en-US" sz="1400" dirty="0">
                <a:solidFill>
                  <a:schemeClr val="tx1"/>
                </a:solidFill>
                <a:latin typeface="Times New Roman" pitchFamily="18" charset="0"/>
                <a:cs typeface="Times New Roman" pitchFamily="18" charset="0"/>
              </a:rPr>
              <a:t>. </a:t>
            </a:r>
          </a:p>
          <a:p>
            <a:pPr marL="285750" indent="-285750" algn="just">
              <a:lnSpc>
                <a:spcPct val="150000"/>
              </a:lnSpc>
              <a:buFont typeface="Wingdings" panose="05000000000000000000" pitchFamily="2" charset="2"/>
              <a:buChar char="v"/>
            </a:pPr>
            <a:r>
              <a:rPr lang="en-US" sz="1400" dirty="0">
                <a:solidFill>
                  <a:schemeClr val="tx1"/>
                </a:solidFill>
                <a:latin typeface="Times New Roman" pitchFamily="18" charset="0"/>
                <a:cs typeface="Times New Roman" pitchFamily="18" charset="0"/>
              </a:rPr>
              <a:t>To analyze and classify the sleep stages, there are </a:t>
            </a:r>
            <a:r>
              <a:rPr lang="en-US" sz="1400" b="1" dirty="0">
                <a:solidFill>
                  <a:srgbClr val="C00000"/>
                </a:solidFill>
                <a:latin typeface="Times New Roman" pitchFamily="18" charset="0"/>
                <a:cs typeface="Times New Roman" pitchFamily="18" charset="0"/>
              </a:rPr>
              <a:t>two main published editions containing recommendations</a:t>
            </a:r>
            <a:r>
              <a:rPr lang="en-US" sz="1400" dirty="0">
                <a:solidFill>
                  <a:schemeClr val="tx1"/>
                </a:solidFill>
                <a:latin typeface="Times New Roman" pitchFamily="18" charset="0"/>
                <a:cs typeface="Times New Roman" pitchFamily="18" charset="0"/>
              </a:rPr>
              <a:t> by the committee headed by </a:t>
            </a:r>
            <a:r>
              <a:rPr lang="en-US" sz="1400" b="1" dirty="0">
                <a:solidFill>
                  <a:srgbClr val="C00000"/>
                </a:solidFill>
                <a:latin typeface="Times New Roman" pitchFamily="18" charset="0"/>
                <a:cs typeface="Times New Roman" pitchFamily="18" charset="0"/>
              </a:rPr>
              <a:t>Rechtschaffen and Kales</a:t>
            </a:r>
            <a:r>
              <a:rPr lang="en-US" sz="1400" dirty="0">
                <a:solidFill>
                  <a:schemeClr val="tx1"/>
                </a:solidFill>
                <a:latin typeface="Times New Roman" pitchFamily="18" charset="0"/>
                <a:cs typeface="Times New Roman" pitchFamily="18" charset="0"/>
              </a:rPr>
              <a:t>(R&amp;K) and </a:t>
            </a:r>
            <a:r>
              <a:rPr lang="en-US" sz="1400" b="1" dirty="0">
                <a:solidFill>
                  <a:srgbClr val="C00000"/>
                </a:solidFill>
                <a:latin typeface="Times New Roman" pitchFamily="18" charset="0"/>
                <a:cs typeface="Times New Roman" pitchFamily="18" charset="0"/>
              </a:rPr>
              <a:t>American Academy of Sleep Medicine </a:t>
            </a:r>
            <a:r>
              <a:rPr lang="en-US" sz="1400" dirty="0">
                <a:solidFill>
                  <a:schemeClr val="tx1"/>
                </a:solidFill>
                <a:latin typeface="Times New Roman" pitchFamily="18" charset="0"/>
                <a:cs typeface="Times New Roman" pitchFamily="18" charset="0"/>
              </a:rPr>
              <a:t>(AASM)</a:t>
            </a:r>
          </a:p>
          <a:p>
            <a:pPr marL="342900" indent="-342900" algn="just">
              <a:lnSpc>
                <a:spcPct val="150000"/>
              </a:lnSpc>
              <a:buFont typeface="Wingdings" panose="05000000000000000000" pitchFamily="2" charset="2"/>
              <a:buChar char="v"/>
            </a:pPr>
            <a:endParaRPr lang="en-IN" sz="1400" dirty="0"/>
          </a:p>
        </p:txBody>
      </p:sp>
      <p:sp>
        <p:nvSpPr>
          <p:cNvPr id="5" name="Content Placeholder 2">
            <a:extLst>
              <a:ext uri="{FF2B5EF4-FFF2-40B4-BE49-F238E27FC236}">
                <a16:creationId xmlns:a16="http://schemas.microsoft.com/office/drawing/2014/main" id="{A69FBBFD-DEDC-EB28-665C-79ACC29AF639}"/>
              </a:ext>
            </a:extLst>
          </p:cNvPr>
          <p:cNvSpPr txBox="1">
            <a:spLocks/>
          </p:cNvSpPr>
          <p:nvPr/>
        </p:nvSpPr>
        <p:spPr>
          <a:xfrm>
            <a:off x="386576" y="3241288"/>
            <a:ext cx="4185424" cy="158681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80000"/>
              </a:lnSpc>
              <a:buFont typeface="Wingdings 3" charset="2"/>
              <a:buNone/>
            </a:pPr>
            <a:r>
              <a:rPr lang="en-US" sz="1400" b="1" dirty="0">
                <a:solidFill>
                  <a:srgbClr val="FF0000"/>
                </a:solidFill>
                <a:latin typeface="Times New Roman" pitchFamily="18" charset="0"/>
                <a:cs typeface="Times New Roman" pitchFamily="18" charset="0"/>
              </a:rPr>
              <a:t>According to R&amp;K </a:t>
            </a:r>
          </a:p>
          <a:p>
            <a:pPr algn="just">
              <a:lnSpc>
                <a:spcPct val="80000"/>
              </a:lnSpc>
            </a:pPr>
            <a:r>
              <a:rPr lang="en-US" sz="1400" b="1" dirty="0">
                <a:solidFill>
                  <a:srgbClr val="0070C0"/>
                </a:solidFill>
                <a:latin typeface="Times New Roman" pitchFamily="18" charset="0"/>
                <a:cs typeface="Times New Roman" pitchFamily="18" charset="0"/>
              </a:rPr>
              <a:t>The NREM stage also consists of </a:t>
            </a:r>
          </a:p>
          <a:p>
            <a:pPr lvl="1" algn="just">
              <a:lnSpc>
                <a:spcPct val="80000"/>
              </a:lnSpc>
            </a:pPr>
            <a:r>
              <a:rPr lang="en-US" sz="1400" dirty="0">
                <a:solidFill>
                  <a:srgbClr val="FF0000"/>
                </a:solidFill>
                <a:latin typeface="Times New Roman" pitchFamily="18" charset="0"/>
                <a:cs typeface="Times New Roman" pitchFamily="18" charset="0"/>
              </a:rPr>
              <a:t>S1 (drowsiness), </a:t>
            </a:r>
          </a:p>
          <a:p>
            <a:pPr lvl="1" algn="just">
              <a:lnSpc>
                <a:spcPct val="80000"/>
              </a:lnSpc>
            </a:pPr>
            <a:r>
              <a:rPr lang="en-US" sz="1400" dirty="0">
                <a:solidFill>
                  <a:srgbClr val="FF0000"/>
                </a:solidFill>
                <a:latin typeface="Times New Roman" pitchFamily="18" charset="0"/>
                <a:cs typeface="Times New Roman" pitchFamily="18" charset="0"/>
              </a:rPr>
              <a:t>S2 (light sleep), </a:t>
            </a:r>
          </a:p>
          <a:p>
            <a:pPr lvl="1" algn="just">
              <a:lnSpc>
                <a:spcPct val="80000"/>
              </a:lnSpc>
            </a:pPr>
            <a:r>
              <a:rPr lang="en-US" sz="1400" dirty="0">
                <a:solidFill>
                  <a:srgbClr val="FF0000"/>
                </a:solidFill>
                <a:latin typeface="Times New Roman" pitchFamily="18" charset="0"/>
                <a:cs typeface="Times New Roman" pitchFamily="18" charset="0"/>
              </a:rPr>
              <a:t>S3 (deep sleep), </a:t>
            </a:r>
          </a:p>
          <a:p>
            <a:pPr lvl="1" algn="just">
              <a:lnSpc>
                <a:spcPct val="80000"/>
              </a:lnSpc>
            </a:pPr>
            <a:r>
              <a:rPr lang="en-US" sz="1400" dirty="0">
                <a:solidFill>
                  <a:srgbClr val="FF0000"/>
                </a:solidFill>
                <a:latin typeface="Times New Roman" pitchFamily="18" charset="0"/>
                <a:cs typeface="Times New Roman" pitchFamily="18" charset="0"/>
              </a:rPr>
              <a:t>S4 (deep or Slow Wave Sleep (SWS))</a:t>
            </a:r>
            <a:endParaRPr lang="en-IN" sz="1400" dirty="0">
              <a:solidFill>
                <a:srgbClr val="FF0000"/>
              </a:solidFill>
              <a:latin typeface="Times New Roman" pitchFamily="18" charset="0"/>
              <a:cs typeface="Times New Roman" pitchFamily="18" charset="0"/>
            </a:endParaRPr>
          </a:p>
        </p:txBody>
      </p:sp>
      <p:sp>
        <p:nvSpPr>
          <p:cNvPr id="6" name="Content Placeholder 3">
            <a:extLst>
              <a:ext uri="{FF2B5EF4-FFF2-40B4-BE49-F238E27FC236}">
                <a16:creationId xmlns:a16="http://schemas.microsoft.com/office/drawing/2014/main" id="{55643026-6170-552D-2396-70CE0DC10935}"/>
              </a:ext>
            </a:extLst>
          </p:cNvPr>
          <p:cNvSpPr txBox="1">
            <a:spLocks/>
          </p:cNvSpPr>
          <p:nvPr/>
        </p:nvSpPr>
        <p:spPr>
          <a:xfrm>
            <a:off x="4775144" y="3352744"/>
            <a:ext cx="4313864" cy="1695402"/>
          </a:xfrm>
          <a:prstGeom prst="rect">
            <a:avLst/>
          </a:prstGeom>
        </p:spPr>
        <p:txBody>
          <a:bodyPr>
            <a:normAutofit/>
          </a:bodyPr>
          <a:lstStyle>
            <a:lvl1pPr marL="166688" indent="-166688" algn="l" rtl="0" eaLnBrk="1" fontAlgn="base" hangingPunct="1">
              <a:spcBef>
                <a:spcPct val="20000"/>
              </a:spcBef>
              <a:spcAft>
                <a:spcPct val="0"/>
              </a:spcAft>
              <a:buClr>
                <a:schemeClr val="tx2"/>
              </a:buClr>
              <a:buSzPct val="110000"/>
              <a:buFont typeface="Wingdings" pitchFamily="2" charset="2"/>
              <a:buChar char="§"/>
              <a:defRPr sz="1400">
                <a:solidFill>
                  <a:schemeClr val="tx1"/>
                </a:solidFill>
                <a:latin typeface="+mn-lt"/>
                <a:ea typeface="+mn-ea"/>
                <a:cs typeface="+mn-cs"/>
              </a:defRPr>
            </a:lvl1pPr>
            <a:lvl2pPr marL="489347" indent="-166688" algn="l" rtl="0" eaLnBrk="1" fontAlgn="base" hangingPunct="1">
              <a:spcBef>
                <a:spcPct val="20000"/>
              </a:spcBef>
              <a:spcAft>
                <a:spcPct val="0"/>
              </a:spcAft>
              <a:buClr>
                <a:schemeClr val="tx2"/>
              </a:buClr>
              <a:buSzPct val="110000"/>
              <a:buFont typeface="Arial" charset="0"/>
              <a:buChar char="–"/>
              <a:defRPr sz="1400">
                <a:solidFill>
                  <a:schemeClr val="tx1"/>
                </a:solidFill>
                <a:latin typeface="+mn-lt"/>
              </a:defRPr>
            </a:lvl2pPr>
            <a:lvl3pPr marL="813197" indent="-166688" algn="l" rtl="0" eaLnBrk="1" fontAlgn="base" hangingPunct="1">
              <a:spcBef>
                <a:spcPct val="20000"/>
              </a:spcBef>
              <a:spcAft>
                <a:spcPct val="0"/>
              </a:spcAft>
              <a:buClr>
                <a:schemeClr val="tx2"/>
              </a:buClr>
              <a:buSzPct val="110000"/>
              <a:buFont typeface="Arial" charset="0"/>
              <a:buChar char="•"/>
              <a:defRPr sz="1400">
                <a:solidFill>
                  <a:schemeClr val="tx1"/>
                </a:solidFill>
                <a:latin typeface="+mn-lt"/>
              </a:defRPr>
            </a:lvl3pPr>
            <a:lvl4pPr marL="1135856" indent="-166688" algn="l" rtl="0" eaLnBrk="1" fontAlgn="base" hangingPunct="1">
              <a:spcBef>
                <a:spcPct val="20000"/>
              </a:spcBef>
              <a:spcAft>
                <a:spcPct val="0"/>
              </a:spcAft>
              <a:buClr>
                <a:schemeClr val="tx2"/>
              </a:buClr>
              <a:buSzPct val="110000"/>
              <a:buFont typeface="Arial" charset="0"/>
              <a:buChar char="•"/>
              <a:defRPr sz="1400">
                <a:solidFill>
                  <a:schemeClr val="tx1"/>
                </a:solidFill>
                <a:latin typeface="+mn-lt"/>
              </a:defRPr>
            </a:lvl4pPr>
            <a:lvl5pPr marL="1416844" indent="-123825" algn="l" rtl="0" eaLnBrk="1" fontAlgn="base" hangingPunct="1">
              <a:spcBef>
                <a:spcPct val="20000"/>
              </a:spcBef>
              <a:spcAft>
                <a:spcPct val="0"/>
              </a:spcAft>
              <a:buClr>
                <a:schemeClr val="tx2"/>
              </a:buClr>
              <a:buSzPct val="110000"/>
              <a:buFont typeface="Arial" charset="0"/>
              <a:buChar char="•"/>
              <a:defRPr sz="1400">
                <a:solidFill>
                  <a:schemeClr val="tx1"/>
                </a:solidFill>
                <a:latin typeface="+mn-lt"/>
              </a:defRPr>
            </a:lvl5pPr>
            <a:lvl6pPr marL="1635919" indent="0" algn="l" rtl="0" eaLnBrk="1" fontAlgn="base" hangingPunct="1">
              <a:spcBef>
                <a:spcPct val="20000"/>
              </a:spcBef>
              <a:spcAft>
                <a:spcPct val="0"/>
              </a:spcAft>
              <a:buClr>
                <a:srgbClr val="688A92"/>
              </a:buClr>
              <a:buSzPct val="110000"/>
              <a:buFont typeface="Arial" pitchFamily="34" charset="0"/>
              <a:buNone/>
              <a:defRPr sz="1050">
                <a:solidFill>
                  <a:schemeClr val="tx1"/>
                </a:solidFill>
                <a:latin typeface="+mn-lt"/>
              </a:defRPr>
            </a:lvl6pPr>
            <a:lvl7pPr marL="2102644" indent="-123825" algn="l" rtl="0" eaLnBrk="1" fontAlgn="base" hangingPunct="1">
              <a:spcBef>
                <a:spcPct val="20000"/>
              </a:spcBef>
              <a:spcAft>
                <a:spcPct val="0"/>
              </a:spcAft>
              <a:buClr>
                <a:srgbClr val="688A92"/>
              </a:buClr>
              <a:buSzPct val="110000"/>
              <a:buFont typeface="Arial" charset="0"/>
              <a:buChar char="•"/>
              <a:defRPr sz="1050">
                <a:solidFill>
                  <a:schemeClr val="tx1"/>
                </a:solidFill>
                <a:latin typeface="+mn-lt"/>
              </a:defRPr>
            </a:lvl7pPr>
            <a:lvl8pPr marL="2445544" indent="-123825" algn="l" rtl="0" eaLnBrk="1" fontAlgn="base" hangingPunct="1">
              <a:spcBef>
                <a:spcPct val="20000"/>
              </a:spcBef>
              <a:spcAft>
                <a:spcPct val="0"/>
              </a:spcAft>
              <a:buClr>
                <a:srgbClr val="688A92"/>
              </a:buClr>
              <a:buSzPct val="110000"/>
              <a:buFont typeface="Arial" charset="0"/>
              <a:buChar char="•"/>
              <a:defRPr sz="1050">
                <a:solidFill>
                  <a:schemeClr val="tx1"/>
                </a:solidFill>
                <a:latin typeface="+mn-lt"/>
              </a:defRPr>
            </a:lvl8pPr>
            <a:lvl9pPr marL="2788444" indent="-123825" algn="l" rtl="0" eaLnBrk="1" fontAlgn="base" hangingPunct="1">
              <a:spcBef>
                <a:spcPct val="20000"/>
              </a:spcBef>
              <a:spcAft>
                <a:spcPct val="0"/>
              </a:spcAft>
              <a:buClr>
                <a:srgbClr val="688A92"/>
              </a:buClr>
              <a:buSzPct val="110000"/>
              <a:buFont typeface="Arial" charset="0"/>
              <a:buChar char="•"/>
              <a:defRPr sz="1050">
                <a:solidFill>
                  <a:schemeClr val="tx1"/>
                </a:solidFill>
                <a:latin typeface="+mn-lt"/>
              </a:defRPr>
            </a:lvl9pPr>
          </a:lstStyle>
          <a:p>
            <a:pPr marL="0" indent="0" algn="ctr" defTabSz="457200">
              <a:lnSpc>
                <a:spcPct val="80000"/>
              </a:lnSpc>
              <a:spcBef>
                <a:spcPts val="1000"/>
              </a:spcBef>
              <a:spcAft>
                <a:spcPts val="0"/>
              </a:spcAft>
              <a:buClr>
                <a:schemeClr val="accent1"/>
              </a:buClr>
              <a:buNone/>
            </a:pPr>
            <a:r>
              <a:rPr lang="en-US" b="1" dirty="0">
                <a:solidFill>
                  <a:srgbClr val="FF0000"/>
                </a:solidFill>
                <a:latin typeface="Times New Roman" pitchFamily="18" charset="0"/>
                <a:cs typeface="Times New Roman" pitchFamily="18" charset="0"/>
              </a:rPr>
              <a:t>According to AASM</a:t>
            </a:r>
          </a:p>
          <a:p>
            <a:pPr algn="just">
              <a:lnSpc>
                <a:spcPct val="80000"/>
              </a:lnSpc>
            </a:pPr>
            <a:r>
              <a:rPr lang="en-US" sz="1300" b="1" dirty="0">
                <a:solidFill>
                  <a:srgbClr val="0070C0"/>
                </a:solidFill>
                <a:latin typeface="Times New Roman" pitchFamily="18" charset="0"/>
                <a:cs typeface="Times New Roman" pitchFamily="18" charset="0"/>
              </a:rPr>
              <a:t>The NREM stage also consists of </a:t>
            </a:r>
          </a:p>
          <a:p>
            <a:pPr lvl="1" algn="just">
              <a:lnSpc>
                <a:spcPct val="80000"/>
              </a:lnSpc>
            </a:pPr>
            <a:r>
              <a:rPr lang="en-US" dirty="0">
                <a:solidFill>
                  <a:srgbClr val="FF0000"/>
                </a:solidFill>
                <a:latin typeface="Times New Roman" pitchFamily="18" charset="0"/>
                <a:cs typeface="Times New Roman" pitchFamily="18" charset="0"/>
              </a:rPr>
              <a:t>N1 (light sleep), </a:t>
            </a:r>
          </a:p>
          <a:p>
            <a:pPr lvl="1" algn="just">
              <a:lnSpc>
                <a:spcPct val="80000"/>
              </a:lnSpc>
            </a:pPr>
            <a:r>
              <a:rPr lang="en-US" dirty="0">
                <a:solidFill>
                  <a:srgbClr val="FF0000"/>
                </a:solidFill>
                <a:latin typeface="Times New Roman" pitchFamily="18" charset="0"/>
                <a:cs typeface="Times New Roman" pitchFamily="18" charset="0"/>
              </a:rPr>
              <a:t>N2 and N3 (deep sleep)</a:t>
            </a:r>
          </a:p>
          <a:p>
            <a:endParaRPr lang="en-IN" kern="0" dirty="0"/>
          </a:p>
        </p:txBody>
      </p:sp>
    </p:spTree>
    <p:extLst>
      <p:ext uri="{BB962C8B-B14F-4D97-AF65-F5344CB8AC3E}">
        <p14:creationId xmlns:p14="http://schemas.microsoft.com/office/powerpoint/2010/main" val="355636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INTRODUCTION</a:t>
            </a:r>
          </a:p>
        </p:txBody>
      </p:sp>
      <p:sp>
        <p:nvSpPr>
          <p:cNvPr id="9" name="TextBox 8">
            <a:extLst>
              <a:ext uri="{FF2B5EF4-FFF2-40B4-BE49-F238E27FC236}">
                <a16:creationId xmlns:a16="http://schemas.microsoft.com/office/drawing/2014/main" id="{0F14706E-EC71-E4AC-29C4-D15D43C8FF08}"/>
              </a:ext>
            </a:extLst>
          </p:cNvPr>
          <p:cNvSpPr txBox="1"/>
          <p:nvPr/>
        </p:nvSpPr>
        <p:spPr>
          <a:xfrm>
            <a:off x="156117" y="1000882"/>
            <a:ext cx="8928410" cy="3575338"/>
          </a:xfrm>
          <a:prstGeom prst="rect">
            <a:avLst/>
          </a:prstGeom>
          <a:noFill/>
        </p:spPr>
        <p:txBody>
          <a:bodyPr wrap="square">
            <a:spAutoFit/>
          </a:bodyPr>
          <a:lstStyle/>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It is the standard practice in the </a:t>
            </a:r>
            <a:r>
              <a:rPr lang="en-US" sz="1400" b="1" dirty="0">
                <a:solidFill>
                  <a:srgbClr val="C00000"/>
                </a:solidFill>
                <a:latin typeface="Times New Roman" pitchFamily="18" charset="0"/>
                <a:cs typeface="Times New Roman" pitchFamily="18" charset="0"/>
              </a:rPr>
              <a:t>diagnosis of different types of sleep-related disorders</a:t>
            </a:r>
            <a:r>
              <a:rPr lang="en-US" sz="1400" dirty="0">
                <a:latin typeface="Times New Roman" pitchFamily="18" charset="0"/>
                <a:cs typeface="Times New Roman" pitchFamily="18" charset="0"/>
              </a:rPr>
              <a:t>, as this can quantify the quality of sleep to help experts identify the abnormalities in a patient’s recording.</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The sleep records </a:t>
            </a:r>
            <a:r>
              <a:rPr lang="en-US" sz="1400" b="1" dirty="0">
                <a:solidFill>
                  <a:srgbClr val="C00000"/>
                </a:solidFill>
                <a:latin typeface="Times New Roman" pitchFamily="18" charset="0"/>
                <a:cs typeface="Times New Roman" pitchFamily="18" charset="0"/>
              </a:rPr>
              <a:t>divided into a 30s length window</a:t>
            </a:r>
            <a:r>
              <a:rPr lang="en-US" sz="1400" dirty="0">
                <a:latin typeface="Times New Roman" pitchFamily="18" charset="0"/>
                <a:cs typeface="Times New Roman" pitchFamily="18" charset="0"/>
              </a:rPr>
              <a:t>, called </a:t>
            </a:r>
            <a:r>
              <a:rPr lang="en-US" sz="1400" b="1" dirty="0">
                <a:solidFill>
                  <a:srgbClr val="C00000"/>
                </a:solidFill>
                <a:latin typeface="Times New Roman" pitchFamily="18" charset="0"/>
                <a:cs typeface="Times New Roman" pitchFamily="18" charset="0"/>
              </a:rPr>
              <a:t>the epoch</a:t>
            </a:r>
            <a:r>
              <a:rPr lang="en-US" sz="1400" dirty="0">
                <a:latin typeface="Times New Roman" pitchFamily="18" charset="0"/>
                <a:cs typeface="Times New Roman" pitchFamily="18" charset="0"/>
              </a:rPr>
              <a:t>.</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Each </a:t>
            </a:r>
            <a:r>
              <a:rPr lang="en-US" sz="1400" b="1" dirty="0">
                <a:solidFill>
                  <a:srgbClr val="C00000"/>
                </a:solidFill>
                <a:latin typeface="Times New Roman" pitchFamily="18" charset="0"/>
                <a:cs typeface="Times New Roman" pitchFamily="18" charset="0"/>
              </a:rPr>
              <a:t>epoch represents certain sleep stage </a:t>
            </a:r>
            <a:r>
              <a:rPr lang="en-US" sz="1400" dirty="0">
                <a:latin typeface="Times New Roman" pitchFamily="18" charset="0"/>
                <a:cs typeface="Times New Roman" pitchFamily="18" charset="0"/>
              </a:rPr>
              <a:t>and its representation plot is called a </a:t>
            </a:r>
            <a:r>
              <a:rPr lang="en-US" sz="1400" b="1" dirty="0">
                <a:solidFill>
                  <a:srgbClr val="C00000"/>
                </a:solidFill>
                <a:latin typeface="Times New Roman" pitchFamily="18" charset="0"/>
                <a:cs typeface="Times New Roman" pitchFamily="18" charset="0"/>
              </a:rPr>
              <a:t>Hypnogram</a:t>
            </a:r>
            <a:r>
              <a:rPr lang="en-US" sz="1400" b="1" dirty="0">
                <a:latin typeface="Times New Roman" pitchFamily="18" charset="0"/>
                <a:cs typeface="Times New Roman" pitchFamily="18" charset="0"/>
              </a:rPr>
              <a:t>.</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The sleep staging procedure is </a:t>
            </a:r>
            <a:r>
              <a:rPr lang="en-US" sz="1400" b="1" dirty="0">
                <a:solidFill>
                  <a:srgbClr val="C00000"/>
                </a:solidFill>
                <a:latin typeface="Times New Roman" pitchFamily="18" charset="0"/>
                <a:cs typeface="Times New Roman" pitchFamily="18" charset="0"/>
              </a:rPr>
              <a:t>characterized and analyzed </a:t>
            </a:r>
            <a:r>
              <a:rPr lang="en-US" sz="1400" dirty="0">
                <a:latin typeface="Times New Roman" pitchFamily="18" charset="0"/>
                <a:cs typeface="Times New Roman" pitchFamily="18" charset="0"/>
              </a:rPr>
              <a:t>by the presence of </a:t>
            </a:r>
            <a:r>
              <a:rPr lang="en-US" sz="1400" b="1" dirty="0">
                <a:solidFill>
                  <a:srgbClr val="C00000"/>
                </a:solidFill>
                <a:latin typeface="Times New Roman" pitchFamily="18" charset="0"/>
                <a:cs typeface="Times New Roman" pitchFamily="18" charset="0"/>
              </a:rPr>
              <a:t>certain waves and events </a:t>
            </a:r>
            <a:r>
              <a:rPr lang="en-US" sz="1400" dirty="0">
                <a:latin typeface="Times New Roman" pitchFamily="18" charset="0"/>
                <a:cs typeface="Times New Roman" pitchFamily="18" charset="0"/>
              </a:rPr>
              <a:t>associated with the recorded signals.</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The </a:t>
            </a:r>
            <a:r>
              <a:rPr lang="en-US" sz="1400" b="1" dirty="0">
                <a:solidFill>
                  <a:srgbClr val="C00000"/>
                </a:solidFill>
                <a:latin typeface="Times New Roman" pitchFamily="18" charset="0"/>
                <a:cs typeface="Times New Roman" pitchFamily="18" charset="0"/>
              </a:rPr>
              <a:t>dynamic pattern of the Wake-NREM-REM sleep cycle </a:t>
            </a:r>
            <a:r>
              <a:rPr lang="en-US" sz="1400" dirty="0">
                <a:latin typeface="Times New Roman" pitchFamily="18" charset="0"/>
                <a:cs typeface="Times New Roman" pitchFamily="18" charset="0"/>
              </a:rPr>
              <a:t>provides information about sleep quality.</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Generally </a:t>
            </a:r>
            <a:r>
              <a:rPr lang="en-US" sz="1400" b="1" dirty="0">
                <a:solidFill>
                  <a:srgbClr val="C00000"/>
                </a:solidFill>
                <a:latin typeface="Times New Roman" pitchFamily="18" charset="0"/>
                <a:cs typeface="Times New Roman" pitchFamily="18" charset="0"/>
              </a:rPr>
              <a:t>Polysomnography (PSG) signal </a:t>
            </a:r>
            <a:r>
              <a:rPr lang="en-US" sz="1400" dirty="0">
                <a:latin typeface="Times New Roman" pitchFamily="18" charset="0"/>
                <a:cs typeface="Times New Roman" pitchFamily="18" charset="0"/>
              </a:rPr>
              <a:t>provides a lot of information about the individual sleep status, which helps to assess the </a:t>
            </a:r>
            <a:r>
              <a:rPr lang="en-US" sz="1400" b="1" dirty="0">
                <a:solidFill>
                  <a:srgbClr val="C00000"/>
                </a:solidFill>
                <a:latin typeface="Times New Roman" pitchFamily="18" charset="0"/>
                <a:cs typeface="Times New Roman" pitchFamily="18" charset="0"/>
              </a:rPr>
              <a:t>sleep quality</a:t>
            </a:r>
            <a:r>
              <a:rPr lang="en-US" sz="1400" dirty="0">
                <a:latin typeface="Times New Roman" pitchFamily="18" charset="0"/>
                <a:cs typeface="Times New Roman" pitchFamily="18" charset="0"/>
              </a:rPr>
              <a:t> and a variety of </a:t>
            </a:r>
            <a:r>
              <a:rPr lang="en-US" sz="1400" b="1" dirty="0">
                <a:solidFill>
                  <a:srgbClr val="C00000"/>
                </a:solidFill>
                <a:latin typeface="Times New Roman" pitchFamily="18" charset="0"/>
                <a:cs typeface="Times New Roman" pitchFamily="18" charset="0"/>
              </a:rPr>
              <a:t>sleep disturbances</a:t>
            </a:r>
            <a:r>
              <a:rPr lang="en-US" sz="1400" dirty="0">
                <a:latin typeface="Times New Roman" pitchFamily="18" charset="0"/>
                <a:cs typeface="Times New Roman" pitchFamily="18" charset="0"/>
              </a:rPr>
              <a:t>.</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It is a multi-parametric test that monitors many body functions by recording electrophysiological signals such as </a:t>
            </a:r>
            <a:r>
              <a:rPr lang="en-US" sz="1400" b="1" dirty="0">
                <a:solidFill>
                  <a:srgbClr val="C00000"/>
                </a:solidFill>
                <a:latin typeface="Times New Roman" pitchFamily="18" charset="0"/>
                <a:cs typeface="Times New Roman" pitchFamily="18" charset="0"/>
              </a:rPr>
              <a:t>electroencephalography (EEG)</a:t>
            </a:r>
            <a:r>
              <a:rPr lang="en-US" sz="1400" dirty="0">
                <a:latin typeface="Times New Roman" pitchFamily="18" charset="0"/>
                <a:cs typeface="Times New Roman" pitchFamily="18" charset="0"/>
              </a:rPr>
              <a:t>, </a:t>
            </a:r>
            <a:r>
              <a:rPr lang="en-US" sz="1400" b="1" dirty="0">
                <a:solidFill>
                  <a:srgbClr val="C00000"/>
                </a:solidFill>
                <a:latin typeface="Times New Roman" pitchFamily="18" charset="0"/>
                <a:cs typeface="Times New Roman" pitchFamily="18" charset="0"/>
              </a:rPr>
              <a:t>electrooculography (EOG)</a:t>
            </a:r>
            <a:r>
              <a:rPr lang="en-US" sz="1400" dirty="0">
                <a:latin typeface="Times New Roman" pitchFamily="18" charset="0"/>
                <a:cs typeface="Times New Roman" pitchFamily="18" charset="0"/>
              </a:rPr>
              <a:t>, and </a:t>
            </a:r>
            <a:r>
              <a:rPr lang="en-US" sz="1400" b="1" dirty="0">
                <a:solidFill>
                  <a:srgbClr val="C00000"/>
                </a:solidFill>
                <a:latin typeface="Times New Roman" pitchFamily="18" charset="0"/>
                <a:cs typeface="Times New Roman" pitchFamily="18" charset="0"/>
              </a:rPr>
              <a:t>electromyography (EMG) </a:t>
            </a:r>
            <a:r>
              <a:rPr lang="en-US" sz="1400" dirty="0">
                <a:latin typeface="Times New Roman" pitchFamily="18" charset="0"/>
                <a:cs typeface="Times New Roman" pitchFamily="18" charset="0"/>
              </a:rPr>
              <a:t>signals.</a:t>
            </a:r>
          </a:p>
          <a:p>
            <a:pPr marL="285750" indent="-285750" algn="just">
              <a:spcBef>
                <a:spcPts val="1000"/>
              </a:spcBef>
              <a:buClr>
                <a:schemeClr val="accent1"/>
              </a:buClr>
              <a:buFont typeface="Wingdings" panose="05000000000000000000" pitchFamily="2" charset="2"/>
              <a:buChar char="v"/>
            </a:pPr>
            <a:r>
              <a:rPr lang="en-US" sz="1400" dirty="0">
                <a:latin typeface="Times New Roman" pitchFamily="18" charset="0"/>
                <a:cs typeface="Times New Roman" pitchFamily="18" charset="0"/>
              </a:rPr>
              <a:t>The sleep staging process is carried out by a sleep specialist under either the </a:t>
            </a:r>
            <a:r>
              <a:rPr lang="en-US" sz="1400" b="1" dirty="0">
                <a:solidFill>
                  <a:srgbClr val="C00000"/>
                </a:solidFill>
                <a:latin typeface="Times New Roman" pitchFamily="18" charset="0"/>
                <a:cs typeface="Times New Roman" pitchFamily="18" charset="0"/>
              </a:rPr>
              <a:t>R&amp;K and AASM</a:t>
            </a:r>
            <a:r>
              <a:rPr lang="en-US" sz="1400" dirty="0">
                <a:latin typeface="Times New Roman" pitchFamily="18" charset="0"/>
                <a:cs typeface="Times New Roman" pitchFamily="18" charset="0"/>
              </a:rPr>
              <a:t> guidelines.</a:t>
            </a:r>
          </a:p>
        </p:txBody>
      </p:sp>
    </p:spTree>
    <p:extLst>
      <p:ext uri="{BB962C8B-B14F-4D97-AF65-F5344CB8AC3E}">
        <p14:creationId xmlns:p14="http://schemas.microsoft.com/office/powerpoint/2010/main" val="40232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INTRODUCTION</a:t>
            </a:r>
          </a:p>
        </p:txBody>
      </p:sp>
      <p:pic>
        <p:nvPicPr>
          <p:cNvPr id="5" name="Content Placeholder 4">
            <a:extLst>
              <a:ext uri="{FF2B5EF4-FFF2-40B4-BE49-F238E27FC236}">
                <a16:creationId xmlns:a16="http://schemas.microsoft.com/office/drawing/2014/main" id="{8C41472F-9C9C-1F6F-B80E-3345D48D3920}"/>
              </a:ext>
            </a:extLst>
          </p:cNvPr>
          <p:cNvPicPr>
            <a:picLocks noGrp="1" noChangeAspect="1"/>
          </p:cNvPicPr>
          <p:nvPr>
            <p:ph idx="1"/>
          </p:nvPr>
        </p:nvPicPr>
        <p:blipFill>
          <a:blip r:embed="rId3"/>
          <a:stretch>
            <a:fillRect/>
          </a:stretch>
        </p:blipFill>
        <p:spPr>
          <a:xfrm>
            <a:off x="1390186" y="892000"/>
            <a:ext cx="6688923" cy="3975933"/>
          </a:xfrm>
          <a:prstGeom prst="rect">
            <a:avLst/>
          </a:prstGeom>
        </p:spPr>
      </p:pic>
      <p:graphicFrame>
        <p:nvGraphicFramePr>
          <p:cNvPr id="6" name="Table 5">
            <a:extLst>
              <a:ext uri="{FF2B5EF4-FFF2-40B4-BE49-F238E27FC236}">
                <a16:creationId xmlns:a16="http://schemas.microsoft.com/office/drawing/2014/main" id="{FBF2884D-25E9-07B6-321C-D2F566C15F2C}"/>
              </a:ext>
            </a:extLst>
          </p:cNvPr>
          <p:cNvGraphicFramePr>
            <a:graphicFrameLocks noGrp="1"/>
          </p:cNvGraphicFramePr>
          <p:nvPr>
            <p:extLst>
              <p:ext uri="{D42A27DB-BD31-4B8C-83A1-F6EECF244321}">
                <p14:modId xmlns:p14="http://schemas.microsoft.com/office/powerpoint/2010/main" val="1500121188"/>
              </p:ext>
            </p:extLst>
          </p:nvPr>
        </p:nvGraphicFramePr>
        <p:xfrm>
          <a:off x="2477732" y="1235911"/>
          <a:ext cx="4262272" cy="1003611"/>
        </p:xfrm>
        <a:graphic>
          <a:graphicData uri="http://schemas.openxmlformats.org/drawingml/2006/table">
            <a:tbl>
              <a:tblPr firstRow="1" bandRow="1">
                <a:tableStyleId>{5DA37D80-6434-44D0-A028-1B22A696006F}</a:tableStyleId>
              </a:tblPr>
              <a:tblGrid>
                <a:gridCol w="4262272">
                  <a:extLst>
                    <a:ext uri="{9D8B030D-6E8A-4147-A177-3AD203B41FA5}">
                      <a16:colId xmlns:a16="http://schemas.microsoft.com/office/drawing/2014/main" val="20000"/>
                    </a:ext>
                  </a:extLst>
                </a:gridCol>
              </a:tblGrid>
              <a:tr h="364517">
                <a:tc>
                  <a:txBody>
                    <a:bodyPr/>
                    <a:lstStyle/>
                    <a:p>
                      <a:r>
                        <a:rPr lang="en-GB" sz="1400" dirty="0"/>
                        <a:t>Light Sleep                                                        Deep</a:t>
                      </a:r>
                      <a:r>
                        <a:rPr lang="en-GB" sz="1400" baseline="0" dirty="0"/>
                        <a:t> Sleep</a:t>
                      </a:r>
                      <a:endParaRPr lang="en-GB" sz="1400" dirty="0"/>
                    </a:p>
                  </a:txBody>
                  <a:tcPr/>
                </a:tc>
                <a:extLst>
                  <a:ext uri="{0D108BD9-81ED-4DB2-BD59-A6C34878D82A}">
                    <a16:rowId xmlns:a16="http://schemas.microsoft.com/office/drawing/2014/main" val="10000"/>
                  </a:ext>
                </a:extLst>
              </a:tr>
              <a:tr h="319547">
                <a:tc>
                  <a:txBody>
                    <a:bodyPr/>
                    <a:lstStyle/>
                    <a:p>
                      <a:endParaRPr lang="en-GB" dirty="0"/>
                    </a:p>
                  </a:txBody>
                  <a:tcPr/>
                </a:tc>
                <a:extLst>
                  <a:ext uri="{0D108BD9-81ED-4DB2-BD59-A6C34878D82A}">
                    <a16:rowId xmlns:a16="http://schemas.microsoft.com/office/drawing/2014/main" val="10001"/>
                  </a:ext>
                </a:extLst>
              </a:tr>
              <a:tr h="319547">
                <a:tc>
                  <a:txBody>
                    <a:bodyPr/>
                    <a:lstStyle/>
                    <a:p>
                      <a:endParaRPr lang="en-GB" dirty="0"/>
                    </a:p>
                  </a:txBody>
                  <a:tcP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01925CCF-9B31-2F87-A616-129809B6D19D}"/>
              </a:ext>
            </a:extLst>
          </p:cNvPr>
          <p:cNvSpPr/>
          <p:nvPr/>
        </p:nvSpPr>
        <p:spPr>
          <a:xfrm>
            <a:off x="2477732" y="2072388"/>
            <a:ext cx="2472399" cy="175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Stage1            Stage2</a:t>
            </a:r>
          </a:p>
        </p:txBody>
      </p:sp>
      <p:sp>
        <p:nvSpPr>
          <p:cNvPr id="8" name="Rectangle 7">
            <a:extLst>
              <a:ext uri="{FF2B5EF4-FFF2-40B4-BE49-F238E27FC236}">
                <a16:creationId xmlns:a16="http://schemas.microsoft.com/office/drawing/2014/main" id="{1CF9CBF2-4375-F872-E409-7807D88B265B}"/>
              </a:ext>
            </a:extLst>
          </p:cNvPr>
          <p:cNvSpPr/>
          <p:nvPr/>
        </p:nvSpPr>
        <p:spPr>
          <a:xfrm>
            <a:off x="5526540" y="2057953"/>
            <a:ext cx="1022274" cy="189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Stage3</a:t>
            </a:r>
          </a:p>
        </p:txBody>
      </p:sp>
      <p:graphicFrame>
        <p:nvGraphicFramePr>
          <p:cNvPr id="10" name="Table 9">
            <a:extLst>
              <a:ext uri="{FF2B5EF4-FFF2-40B4-BE49-F238E27FC236}">
                <a16:creationId xmlns:a16="http://schemas.microsoft.com/office/drawing/2014/main" id="{FF77C8E2-09BF-5BA2-0870-F15547E18772}"/>
              </a:ext>
            </a:extLst>
          </p:cNvPr>
          <p:cNvGraphicFramePr>
            <a:graphicFrameLocks noGrp="1"/>
          </p:cNvGraphicFramePr>
          <p:nvPr>
            <p:extLst>
              <p:ext uri="{D42A27DB-BD31-4B8C-83A1-F6EECF244321}">
                <p14:modId xmlns:p14="http://schemas.microsoft.com/office/powerpoint/2010/main" val="3584196057"/>
              </p:ext>
            </p:extLst>
          </p:nvPr>
        </p:nvGraphicFramePr>
        <p:xfrm>
          <a:off x="2758068" y="2453180"/>
          <a:ext cx="3809876" cy="1798320"/>
        </p:xfrm>
        <a:graphic>
          <a:graphicData uri="http://schemas.openxmlformats.org/drawingml/2006/table">
            <a:tbl>
              <a:tblPr firstRow="1" bandRow="1">
                <a:tableStyleId>{69CF1AB2-1976-4502-BF36-3FF5EA218861}</a:tableStyleId>
              </a:tblPr>
              <a:tblGrid>
                <a:gridCol w="1269959">
                  <a:extLst>
                    <a:ext uri="{9D8B030D-6E8A-4147-A177-3AD203B41FA5}">
                      <a16:colId xmlns:a16="http://schemas.microsoft.com/office/drawing/2014/main" val="20000"/>
                    </a:ext>
                  </a:extLst>
                </a:gridCol>
                <a:gridCol w="1396954">
                  <a:extLst>
                    <a:ext uri="{9D8B030D-6E8A-4147-A177-3AD203B41FA5}">
                      <a16:colId xmlns:a16="http://schemas.microsoft.com/office/drawing/2014/main" val="20001"/>
                    </a:ext>
                  </a:extLst>
                </a:gridCol>
                <a:gridCol w="1142963">
                  <a:extLst>
                    <a:ext uri="{9D8B030D-6E8A-4147-A177-3AD203B41FA5}">
                      <a16:colId xmlns:a16="http://schemas.microsoft.com/office/drawing/2014/main" val="20002"/>
                    </a:ext>
                  </a:extLst>
                </a:gridCol>
              </a:tblGrid>
              <a:tr h="1529292">
                <a:tc>
                  <a:txBody>
                    <a:bodyPr/>
                    <a:lstStyle/>
                    <a:p>
                      <a:pPr algn="l"/>
                      <a:r>
                        <a:rPr kumimoji="0" lang="en-GB" sz="1400" kern="1200" dirty="0"/>
                        <a:t>Transition between waking and sleep. If awakened person will claim was never asleep</a:t>
                      </a:r>
                      <a:endParaRPr kumimoji="0" lang="en-GB" sz="1400" b="0" kern="1200" dirty="0">
                        <a:solidFill>
                          <a:schemeClr val="tx1"/>
                        </a:solidFill>
                        <a:latin typeface="+mn-lt"/>
                        <a:ea typeface="+mn-ea"/>
                        <a:cs typeface="+mn-cs"/>
                      </a:endParaRPr>
                    </a:p>
                  </a:txBody>
                  <a:tcPr/>
                </a:tc>
                <a:tc>
                  <a:txBody>
                    <a:bodyPr/>
                    <a:lstStyle/>
                    <a:p>
                      <a:r>
                        <a:rPr kumimoji="0" lang="en-GB" sz="1400" kern="1200" dirty="0"/>
                        <a:t>Main body of light sleep. Memory consolidation Synaptic pruning</a:t>
                      </a:r>
                      <a:endParaRPr kumimoji="0" lang="en-GB" sz="1400" b="0" kern="1200" dirty="0">
                        <a:solidFill>
                          <a:schemeClr val="tx1"/>
                        </a:solidFill>
                        <a:latin typeface="+mn-lt"/>
                        <a:ea typeface="+mn-ea"/>
                        <a:cs typeface="+mn-cs"/>
                      </a:endParaRPr>
                    </a:p>
                  </a:txBody>
                  <a:tcPr/>
                </a:tc>
                <a:tc>
                  <a:txBody>
                    <a:bodyPr/>
                    <a:lstStyle/>
                    <a:p>
                      <a:pPr marL="0" algn="l" rtl="0" eaLnBrk="1" latinLnBrk="0" hangingPunct="1"/>
                      <a:r>
                        <a:rPr kumimoji="0" lang="en-GB" sz="1400" kern="1200" dirty="0"/>
                        <a:t>Slow waves on EEG readings.</a:t>
                      </a:r>
                      <a:endParaRPr kumimoji="0" lang="en-GB" sz="1400" b="0"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8166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RELATED WORKS</a:t>
            </a:r>
          </a:p>
        </p:txBody>
      </p:sp>
      <p:pic>
        <p:nvPicPr>
          <p:cNvPr id="6" name="Content Placeholder 4">
            <a:extLst>
              <a:ext uri="{FF2B5EF4-FFF2-40B4-BE49-F238E27FC236}">
                <a16:creationId xmlns:a16="http://schemas.microsoft.com/office/drawing/2014/main" id="{1F2A8FCF-E8CE-86D3-B40A-3CD9A7C71A1C}"/>
              </a:ext>
            </a:extLst>
          </p:cNvPr>
          <p:cNvPicPr>
            <a:picLocks noGrp="1" noChangeAspect="1"/>
          </p:cNvPicPr>
          <p:nvPr>
            <p:ph idx="1"/>
          </p:nvPr>
        </p:nvPicPr>
        <p:blipFill>
          <a:blip r:embed="rId3"/>
          <a:stretch>
            <a:fillRect/>
          </a:stretch>
        </p:blipFill>
        <p:spPr>
          <a:xfrm>
            <a:off x="163367" y="977127"/>
            <a:ext cx="8817265" cy="3949404"/>
          </a:xfrm>
        </p:spPr>
      </p:pic>
    </p:spTree>
    <p:extLst>
      <p:ext uri="{BB962C8B-B14F-4D97-AF65-F5344CB8AC3E}">
        <p14:creationId xmlns:p14="http://schemas.microsoft.com/office/powerpoint/2010/main" val="190298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RELATED WORKS</a:t>
            </a:r>
          </a:p>
        </p:txBody>
      </p:sp>
      <p:pic>
        <p:nvPicPr>
          <p:cNvPr id="8" name="Content Placeholder 4">
            <a:extLst>
              <a:ext uri="{FF2B5EF4-FFF2-40B4-BE49-F238E27FC236}">
                <a16:creationId xmlns:a16="http://schemas.microsoft.com/office/drawing/2014/main" id="{107A3C53-1BBA-2F95-5FB9-4E1F5CD6AB81}"/>
              </a:ext>
            </a:extLst>
          </p:cNvPr>
          <p:cNvPicPr>
            <a:picLocks noGrp="1" noChangeAspect="1"/>
          </p:cNvPicPr>
          <p:nvPr>
            <p:ph idx="1"/>
          </p:nvPr>
        </p:nvPicPr>
        <p:blipFill>
          <a:blip r:embed="rId3"/>
          <a:stretch>
            <a:fillRect/>
          </a:stretch>
        </p:blipFill>
        <p:spPr>
          <a:xfrm>
            <a:off x="624468" y="977127"/>
            <a:ext cx="7813288" cy="3850976"/>
          </a:xfrm>
        </p:spPr>
      </p:pic>
    </p:spTree>
    <p:extLst>
      <p:ext uri="{BB962C8B-B14F-4D97-AF65-F5344CB8AC3E}">
        <p14:creationId xmlns:p14="http://schemas.microsoft.com/office/powerpoint/2010/main" val="196312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bright="70000" contras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17E"/>
                </a:solidFill>
              </a:rPr>
              <a:t>RELATED WORKS</a:t>
            </a:r>
          </a:p>
        </p:txBody>
      </p:sp>
      <p:pic>
        <p:nvPicPr>
          <p:cNvPr id="7" name="Content Placeholder 4">
            <a:extLst>
              <a:ext uri="{FF2B5EF4-FFF2-40B4-BE49-F238E27FC236}">
                <a16:creationId xmlns:a16="http://schemas.microsoft.com/office/drawing/2014/main" id="{A24CB088-DAE9-FD36-741C-5B0866B15BDC}"/>
              </a:ext>
            </a:extLst>
          </p:cNvPr>
          <p:cNvPicPr>
            <a:picLocks noGrp="1" noChangeAspect="1"/>
          </p:cNvPicPr>
          <p:nvPr>
            <p:ph idx="1"/>
          </p:nvPr>
        </p:nvPicPr>
        <p:blipFill>
          <a:blip r:embed="rId3"/>
          <a:stretch>
            <a:fillRect/>
          </a:stretch>
        </p:blipFill>
        <p:spPr>
          <a:xfrm>
            <a:off x="903645" y="1000882"/>
            <a:ext cx="7311087" cy="3803465"/>
          </a:xfrm>
        </p:spPr>
      </p:pic>
    </p:spTree>
    <p:extLst>
      <p:ext uri="{BB962C8B-B14F-4D97-AF65-F5344CB8AC3E}">
        <p14:creationId xmlns:p14="http://schemas.microsoft.com/office/powerpoint/2010/main" val="4084457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2056</Words>
  <Application>Microsoft Office PowerPoint</Application>
  <PresentationFormat>On-screen Show (16:9)</PresentationFormat>
  <Paragraphs>187</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Times New Roman</vt:lpstr>
      <vt:lpstr>Wingdings</vt:lpstr>
      <vt:lpstr>Wingdings 3</vt:lpstr>
      <vt:lpstr>Office Theme</vt:lpstr>
      <vt:lpstr>Title: Automated Sleep Stage Classification using Machine Intelligence Techniques: Physiological Signals, Sleep Data Presentation, and Models  </vt:lpstr>
      <vt:lpstr>PAPER OUTLINE</vt:lpstr>
      <vt:lpstr>INTRODUCTION</vt:lpstr>
      <vt:lpstr>INTRODUCTION</vt:lpstr>
      <vt:lpstr>INTRODUCTION</vt:lpstr>
      <vt:lpstr>INTRODUCTION</vt:lpstr>
      <vt:lpstr>RELATED WORKS</vt:lpstr>
      <vt:lpstr>RELATED WORKS</vt:lpstr>
      <vt:lpstr>RELATED WORKS</vt:lpstr>
      <vt:lpstr>RELATED WORKS</vt:lpstr>
      <vt:lpstr>INFERENCE FROM LITERATURE SURVEY</vt:lpstr>
      <vt:lpstr>RESEARCH QUESTIONS FROM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 </vt:lpstr>
      <vt:lpstr>REFERENCES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2024-09-19T14:40:26Z</dcterms:modified>
</cp:coreProperties>
</file>